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75"/>
  </p:handoutMasterIdLst>
  <p:sldIdLst>
    <p:sldId id="256" r:id="rId2"/>
    <p:sldId id="261" r:id="rId3"/>
    <p:sldId id="26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77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9" r:id="rId28"/>
    <p:sldId id="300" r:id="rId29"/>
    <p:sldId id="301" r:id="rId30"/>
    <p:sldId id="302" r:id="rId31"/>
    <p:sldId id="303" r:id="rId32"/>
    <p:sldId id="304" r:id="rId33"/>
    <p:sldId id="288" r:id="rId34"/>
    <p:sldId id="289" r:id="rId35"/>
    <p:sldId id="290" r:id="rId36"/>
    <p:sldId id="291" r:id="rId37"/>
    <p:sldId id="287" r:id="rId38"/>
    <p:sldId id="292" r:id="rId39"/>
    <p:sldId id="293" r:id="rId40"/>
    <p:sldId id="297" r:id="rId41"/>
    <p:sldId id="294" r:id="rId42"/>
    <p:sldId id="295" r:id="rId43"/>
    <p:sldId id="296" r:id="rId44"/>
    <p:sldId id="298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33" r:id="rId62"/>
    <p:sldId id="321" r:id="rId63"/>
    <p:sldId id="322" r:id="rId64"/>
    <p:sldId id="323" r:id="rId65"/>
    <p:sldId id="324" r:id="rId66"/>
    <p:sldId id="326" r:id="rId67"/>
    <p:sldId id="325" r:id="rId68"/>
    <p:sldId id="327" r:id="rId69"/>
    <p:sldId id="328" r:id="rId70"/>
    <p:sldId id="329" r:id="rId71"/>
    <p:sldId id="330" r:id="rId72"/>
    <p:sldId id="331" r:id="rId73"/>
    <p:sldId id="332" r:id="rId7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cuments\&#1056;&#1077;&#1074;&#1084;&#1072;&#1090;&#1086;&#1083;&#1086;&#1075;&#1080;&#1103;%20&#1060;&#1048;&#1057;\&#1042;&#1072;&#1089;&#1082;&#1091;&#1083;&#1080;&#1090;&#1099;\Vasculitis%20(Giant%20cell%20Takayasu%20Polyarteritis%20nodosa%20Buerger%20Granulomatosis)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71154" y="210493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Systemic </a:t>
            </a:r>
            <a:r>
              <a:rPr lang="en-US" sz="5400" b="1" dirty="0" err="1" smtClean="0">
                <a:solidFill>
                  <a:srgbClr val="FF0000"/>
                </a:solidFill>
              </a:rPr>
              <a:t>Vasculitis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9097" y="3422469"/>
            <a:ext cx="1326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Part II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718457"/>
            <a:ext cx="7845355" cy="5551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17" y="274638"/>
            <a:ext cx="666205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Giant Cell </a:t>
            </a:r>
            <a:r>
              <a:rPr lang="en-US" b="1" dirty="0" err="1" smtClean="0">
                <a:solidFill>
                  <a:srgbClr val="FF0000"/>
                </a:solidFill>
              </a:rPr>
              <a:t>Arteritis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2411" y="1600200"/>
            <a:ext cx="6871064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•A</a:t>
            </a:r>
            <a:r>
              <a:rPr lang="ru-RU" dirty="0" smtClean="0"/>
              <a:t> </a:t>
            </a:r>
            <a:r>
              <a:rPr lang="en-US" dirty="0" err="1" smtClean="0"/>
              <a:t>vasculitis</a:t>
            </a:r>
            <a:r>
              <a:rPr lang="ru-RU" dirty="0" smtClean="0"/>
              <a:t> </a:t>
            </a:r>
            <a:r>
              <a:rPr lang="en-US" dirty="0" smtClean="0"/>
              <a:t>of unknown</a:t>
            </a:r>
            <a:r>
              <a:rPr lang="ru-RU" dirty="0" smtClean="0"/>
              <a:t> </a:t>
            </a:r>
            <a:r>
              <a:rPr lang="en-US" dirty="0" smtClean="0"/>
              <a:t>etiology</a:t>
            </a:r>
            <a:r>
              <a:rPr lang="ru-RU" dirty="0" smtClean="0"/>
              <a:t> </a:t>
            </a:r>
            <a:r>
              <a:rPr lang="en-US" dirty="0" smtClean="0"/>
              <a:t>occurring primarily in the elderly. Other terms commonly used include temporal</a:t>
            </a:r>
            <a:r>
              <a:rPr lang="ru-RU" dirty="0" smtClean="0"/>
              <a:t> </a:t>
            </a:r>
            <a:r>
              <a:rPr lang="en-US" dirty="0" err="1" smtClean="0"/>
              <a:t>arteritis</a:t>
            </a:r>
            <a:r>
              <a:rPr lang="en-US" dirty="0" smtClean="0"/>
              <a:t>, cranial</a:t>
            </a:r>
            <a:r>
              <a:rPr lang="ru-RU" dirty="0" smtClean="0"/>
              <a:t> </a:t>
            </a:r>
            <a:r>
              <a:rPr lang="en-US" dirty="0" err="1" smtClean="0"/>
              <a:t>arteritis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</a:t>
            </a:r>
            <a:r>
              <a:rPr lang="en-US" dirty="0" err="1" smtClean="0"/>
              <a:t>arteritis</a:t>
            </a:r>
            <a:r>
              <a:rPr lang="en-US" dirty="0" smtClean="0"/>
              <a:t>. </a:t>
            </a:r>
            <a:endParaRPr lang="ru-RU" dirty="0" smtClean="0"/>
          </a:p>
          <a:p>
            <a:pPr algn="just"/>
            <a:r>
              <a:rPr lang="en-US" dirty="0" smtClean="0"/>
              <a:t>•Early recognition and treatment can prevent blindness and other complications due to occlusion or rupture of involved arteries.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62" y="274638"/>
            <a:ext cx="73021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Giant Cell </a:t>
            </a:r>
            <a:r>
              <a:rPr lang="en-US" b="1" dirty="0" err="1" smtClean="0">
                <a:solidFill>
                  <a:srgbClr val="FF0000"/>
                </a:solidFill>
              </a:rPr>
              <a:t>Arteritis</a:t>
            </a:r>
            <a:r>
              <a:rPr lang="en-US" b="1" dirty="0" smtClean="0">
                <a:solidFill>
                  <a:srgbClr val="FF0000"/>
                </a:solidFill>
              </a:rPr>
              <a:t>: Clinical Features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1" y="1600200"/>
            <a:ext cx="7053944" cy="489204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•There are a wide range of symptoms, but most patients have clinical findings related to involved arteries.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 •Frequent features: fatigue, headaches, jaw </a:t>
            </a:r>
            <a:r>
              <a:rPr lang="en-US" dirty="0" err="1" smtClean="0"/>
              <a:t>claudication</a:t>
            </a:r>
            <a:r>
              <a:rPr lang="en-US" dirty="0" smtClean="0"/>
              <a:t>, loss of vision, scalp tenderness, </a:t>
            </a:r>
            <a:r>
              <a:rPr lang="en-US" dirty="0" err="1" smtClean="0"/>
              <a:t>polymyalgia</a:t>
            </a:r>
            <a:r>
              <a:rPr lang="en-US" dirty="0" smtClean="0"/>
              <a:t> </a:t>
            </a:r>
            <a:r>
              <a:rPr lang="en-US" dirty="0" err="1" smtClean="0"/>
              <a:t>rheumatica</a:t>
            </a:r>
            <a:r>
              <a:rPr lang="ru-RU" dirty="0" smtClean="0"/>
              <a:t> </a:t>
            </a:r>
            <a:r>
              <a:rPr lang="en-US" dirty="0" smtClean="0"/>
              <a:t>and aortic arch syndrome.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•Unlike other forms of</a:t>
            </a:r>
            <a:r>
              <a:rPr lang="ru-RU" dirty="0" smtClean="0"/>
              <a:t> </a:t>
            </a:r>
            <a:r>
              <a:rPr lang="en-US" dirty="0" err="1" smtClean="0"/>
              <a:t>vasculitis</a:t>
            </a:r>
            <a:r>
              <a:rPr lang="en-US" dirty="0" smtClean="0"/>
              <a:t>, giant cell</a:t>
            </a:r>
            <a:r>
              <a:rPr lang="ru-RU" dirty="0" smtClean="0"/>
              <a:t> </a:t>
            </a:r>
            <a:r>
              <a:rPr lang="en-US" dirty="0" err="1" smtClean="0"/>
              <a:t>arteritis</a:t>
            </a:r>
            <a:r>
              <a:rPr lang="en-US" dirty="0" smtClean="0"/>
              <a:t> rarely involves the </a:t>
            </a:r>
            <a:r>
              <a:rPr lang="en-US" dirty="0" smtClean="0">
                <a:solidFill>
                  <a:srgbClr val="FF0000"/>
                </a:solidFill>
              </a:rPr>
              <a:t>skin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kidneys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lungs.</a:t>
            </a:r>
            <a:r>
              <a:rPr lang="en-US" dirty="0" smtClean="0"/>
              <a:t>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•The ESR is usually highly elevated but may be normal or only slightly increased in up to 2% of patients with active disease.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3" y="496390"/>
            <a:ext cx="8634550" cy="61787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6652"/>
            <a:ext cx="8621486" cy="51595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223" y="274638"/>
            <a:ext cx="6871064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ACR Criteria for the Classification of Giant-Cell </a:t>
            </a:r>
            <a:r>
              <a:rPr lang="en-US" sz="3600" b="1" dirty="0" err="1" smtClean="0">
                <a:solidFill>
                  <a:srgbClr val="FF0000"/>
                </a:solidFill>
              </a:rPr>
              <a:t>Arteritis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1" y="1600200"/>
            <a:ext cx="7171510" cy="500960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</a:rPr>
              <a:t>Three </a:t>
            </a:r>
            <a:r>
              <a:rPr lang="en-US" dirty="0"/>
              <a:t>of the following five criteria were required to meet American College of Rheumatology (ACR) classification criteria for giant-cell </a:t>
            </a:r>
            <a:r>
              <a:rPr lang="en-US" dirty="0" err="1"/>
              <a:t>arteritis</a:t>
            </a:r>
            <a:r>
              <a:rPr lang="en-US" dirty="0"/>
              <a:t>: </a:t>
            </a:r>
          </a:p>
          <a:p>
            <a:r>
              <a:rPr lang="ru-RU" dirty="0" smtClean="0"/>
              <a:t>1. </a:t>
            </a:r>
            <a:r>
              <a:rPr lang="en-US" dirty="0" smtClean="0"/>
              <a:t>Age </a:t>
            </a:r>
            <a:r>
              <a:rPr lang="en-US" dirty="0"/>
              <a:t>50 years or older, 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New-onset </a:t>
            </a:r>
            <a:r>
              <a:rPr lang="en-US" dirty="0"/>
              <a:t>localized headache, </a:t>
            </a:r>
          </a:p>
          <a:p>
            <a:r>
              <a:rPr lang="ru-RU" dirty="0" smtClean="0"/>
              <a:t>3. </a:t>
            </a:r>
            <a:r>
              <a:rPr lang="en-US" dirty="0" smtClean="0"/>
              <a:t>Temporal </a:t>
            </a:r>
            <a:r>
              <a:rPr lang="en-US" dirty="0"/>
              <a:t>artery tenderness or decreased temporal artery pulse, 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Erythrocyte </a:t>
            </a:r>
            <a:r>
              <a:rPr lang="en-US" dirty="0"/>
              <a:t>sedimentation rate of at least 50 mm/h, and </a:t>
            </a:r>
          </a:p>
          <a:p>
            <a:r>
              <a:rPr lang="ru-RU" dirty="0" smtClean="0"/>
              <a:t>5. </a:t>
            </a:r>
            <a:r>
              <a:rPr lang="en-US" dirty="0" smtClean="0"/>
              <a:t>Abnormal </a:t>
            </a:r>
            <a:r>
              <a:rPr lang="en-US" dirty="0"/>
              <a:t>artery biopsy specimen characterized by mononuclear infiltration or </a:t>
            </a:r>
            <a:r>
              <a:rPr lang="en-US" dirty="0" err="1"/>
              <a:t>granulomatous</a:t>
            </a:r>
            <a:r>
              <a:rPr lang="en-US" dirty="0"/>
              <a:t> inflammation. 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en-US" dirty="0" smtClean="0"/>
              <a:t>These </a:t>
            </a:r>
            <a:r>
              <a:rPr lang="en-US" dirty="0"/>
              <a:t>criteria have a reported sensitivity of 93.5% and a reported specificity of 91.2% for the classification of giant-cell </a:t>
            </a:r>
            <a:r>
              <a:rPr lang="en-US" dirty="0" err="1"/>
              <a:t>arteritis</a:t>
            </a:r>
            <a:r>
              <a:rPr lang="en-US" dirty="0"/>
              <a:t> compared with other </a:t>
            </a:r>
            <a:r>
              <a:rPr lang="en-US" dirty="0" err="1"/>
              <a:t>vasculitides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asculitis (Giant cell Takayasu Polyarteritis nodosa Buerger Granulomatosis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156754"/>
            <a:ext cx="9144000" cy="6701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537" y="1816055"/>
            <a:ext cx="667512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Medium-sized </a:t>
            </a:r>
            <a:r>
              <a:rPr lang="en-US" b="1" dirty="0" err="1" smtClean="0">
                <a:solidFill>
                  <a:srgbClr val="FF0000"/>
                </a:solidFill>
              </a:rPr>
              <a:t>vasculitis</a:t>
            </a:r>
            <a:r>
              <a:rPr lang="en-US" b="1" dirty="0" smtClean="0">
                <a:solidFill>
                  <a:srgbClr val="FF0000"/>
                </a:solidFill>
              </a:rPr>
              <a:t>: medium arteries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Polyarteritis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Nodosa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4663" y="1600200"/>
            <a:ext cx="6871064" cy="4525963"/>
          </a:xfrm>
        </p:spPr>
        <p:txBody>
          <a:bodyPr/>
          <a:lstStyle/>
          <a:p>
            <a:pPr algn="just"/>
            <a:r>
              <a:rPr lang="en-US" dirty="0" smtClean="0"/>
              <a:t>•Small and medium-sized artery inflammation involving the skin, kidney, peripheral nerves, muscle and gut. </a:t>
            </a:r>
            <a:endParaRPr lang="ru-RU" dirty="0" smtClean="0"/>
          </a:p>
          <a:p>
            <a:r>
              <a:rPr lang="en-US" dirty="0" smtClean="0"/>
              <a:t>•Involvement of other organs is rare.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62" y="274638"/>
            <a:ext cx="730213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Polyarteritis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Nodosa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Clinical Features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5657" y="1600200"/>
            <a:ext cx="7145384" cy="49051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•Constitutional symptoms –fever, anorexia, weight loss.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•Skin involvement –</a:t>
            </a:r>
            <a:r>
              <a:rPr lang="ru-RU" dirty="0" smtClean="0"/>
              <a:t> </a:t>
            </a:r>
            <a:r>
              <a:rPr lang="en-US" dirty="0" smtClean="0"/>
              <a:t>palpable</a:t>
            </a:r>
            <a:r>
              <a:rPr lang="ru-RU" dirty="0" smtClean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, infarctions,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err="1" smtClean="0"/>
              <a:t>Arthralgia</a:t>
            </a:r>
            <a:r>
              <a:rPr lang="ru-RU" dirty="0" smtClean="0"/>
              <a:t> </a:t>
            </a:r>
            <a:r>
              <a:rPr lang="en-US" dirty="0" smtClean="0"/>
              <a:t>and arthritis.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•Peripheral neuropathy.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•Renal involvement –red blood cells and red blood cell casts,</a:t>
            </a:r>
            <a:r>
              <a:rPr lang="ru-RU" dirty="0" smtClean="0"/>
              <a:t> </a:t>
            </a:r>
            <a:r>
              <a:rPr lang="en-US" dirty="0" err="1" smtClean="0"/>
              <a:t>proteinuria</a:t>
            </a:r>
            <a:r>
              <a:rPr lang="en-US" dirty="0" smtClean="0"/>
              <a:t>, renal insufficiency.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•Gut involvement –abdominal pain, liver function abnormalities.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464" y="329641"/>
            <a:ext cx="6037069" cy="104722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Lecture plan</a:t>
            </a:r>
            <a:endParaRPr lang="en-US" dirty="0">
              <a:effectLst/>
            </a:endParaRPr>
          </a:p>
        </p:txBody>
      </p:sp>
      <p:grpSp>
        <p:nvGrpSpPr>
          <p:cNvPr id="100" name="Group 7"/>
          <p:cNvGrpSpPr>
            <a:grpSpLocks/>
          </p:cNvGrpSpPr>
          <p:nvPr/>
        </p:nvGrpSpPr>
        <p:grpSpPr bwMode="auto">
          <a:xfrm>
            <a:off x="2637805" y="1510692"/>
            <a:ext cx="5253038" cy="1200150"/>
            <a:chOff x="1248" y="1883"/>
            <a:chExt cx="3309" cy="756"/>
          </a:xfrm>
        </p:grpSpPr>
        <p:sp>
          <p:nvSpPr>
            <p:cNvPr id="10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3" name="Text Box 10"/>
            <p:cNvSpPr txBox="1">
              <a:spLocks noChangeArrowheads="1"/>
            </p:cNvSpPr>
            <p:nvPr/>
          </p:nvSpPr>
          <p:spPr bwMode="gray">
            <a:xfrm>
              <a:off x="1825" y="1883"/>
              <a:ext cx="273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Diagnostic criteria</a:t>
              </a:r>
              <a:r>
                <a:rPr lang="ru-RU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/>
                <a:t>systemic </a:t>
              </a:r>
              <a:r>
                <a:rPr lang="en-US" sz="2400" dirty="0" err="1" smtClean="0"/>
                <a:t>vasculitis</a:t>
              </a:r>
              <a:r>
                <a:rPr lang="en-US" sz="2400" dirty="0" smtClean="0"/>
                <a:t> </a:t>
              </a:r>
              <a:endParaRPr lang="en-US" sz="2400" dirty="0" smtClean="0">
                <a:ln w="0"/>
              </a:endParaRP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05" name="Group 12"/>
          <p:cNvGrpSpPr>
            <a:grpSpLocks/>
          </p:cNvGrpSpPr>
          <p:nvPr/>
        </p:nvGrpSpPr>
        <p:grpSpPr bwMode="auto">
          <a:xfrm>
            <a:off x="2637805" y="2582254"/>
            <a:ext cx="5105400" cy="555625"/>
            <a:chOff x="1248" y="2640"/>
            <a:chExt cx="3216" cy="350"/>
          </a:xfrm>
        </p:grpSpPr>
        <p:sp>
          <p:nvSpPr>
            <p:cNvPr id="10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8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10" name="Group 17"/>
          <p:cNvGrpSpPr>
            <a:grpSpLocks/>
          </p:cNvGrpSpPr>
          <p:nvPr/>
        </p:nvGrpSpPr>
        <p:grpSpPr bwMode="auto">
          <a:xfrm>
            <a:off x="2637805" y="3420454"/>
            <a:ext cx="5105400" cy="555625"/>
            <a:chOff x="1248" y="3230"/>
            <a:chExt cx="3216" cy="350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" name="Text Box 20"/>
            <p:cNvSpPr txBox="1">
              <a:spLocks noChangeArrowheads="1"/>
            </p:cNvSpPr>
            <p:nvPr/>
          </p:nvSpPr>
          <p:spPr bwMode="gray">
            <a:xfrm>
              <a:off x="1907" y="3239"/>
              <a:ext cx="25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Treatment</a:t>
              </a:r>
              <a:r>
                <a:rPr lang="ru-RU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/>
                <a:t>systemic </a:t>
              </a:r>
              <a:r>
                <a:rPr lang="en-US" sz="2400" dirty="0" err="1" smtClean="0"/>
                <a:t>vasculitis</a:t>
              </a:r>
              <a:r>
                <a:rPr lang="en-US" sz="2400" dirty="0" smtClean="0"/>
                <a:t>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565822" y="2364378"/>
            <a:ext cx="4154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Differential diagnosis of systemic </a:t>
            </a:r>
            <a:r>
              <a:rPr lang="en-US" sz="2400" dirty="0" err="1" smtClean="0"/>
              <a:t>vasculitis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"/>
            <a:ext cx="8242663" cy="55775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70" y="444138"/>
            <a:ext cx="8164284" cy="56820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4584"/>
            <a:ext cx="8294913" cy="53815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3" y="587830"/>
            <a:ext cx="7837713" cy="5538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183198"/>
            <a:ext cx="7511142" cy="96633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ACR Criteria for the Classification of </a:t>
            </a:r>
            <a:r>
              <a:rPr lang="en-US" sz="4000" b="1" dirty="0" err="1"/>
              <a:t>Polyarteritis</a:t>
            </a:r>
            <a:r>
              <a:rPr lang="en-US" sz="4000" b="1" dirty="0"/>
              <a:t> </a:t>
            </a:r>
            <a:r>
              <a:rPr lang="en-US" sz="4000" b="1" dirty="0" err="1"/>
              <a:t>Nodosa</a:t>
            </a:r>
            <a:r>
              <a:rPr lang="en-US" sz="4000" b="1" dirty="0"/>
              <a:t> (PAN)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720" y="2063931"/>
            <a:ext cx="7053943" cy="4062232"/>
          </a:xfrm>
        </p:spPr>
        <p:txBody>
          <a:bodyPr/>
          <a:lstStyle/>
          <a:p>
            <a:pPr algn="just"/>
            <a:r>
              <a:rPr lang="en-US" dirty="0" smtClean="0"/>
              <a:t>American College of Rheumatology 1990 criteria for the classification of </a:t>
            </a:r>
            <a:r>
              <a:rPr lang="en-US" dirty="0" err="1" smtClean="0"/>
              <a:t>polyarteritis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r>
              <a:rPr lang="en-US" dirty="0" smtClean="0"/>
              <a:t> (PAN). Classified as PAN if at least three of the 10 criteria are present: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365759"/>
            <a:ext cx="7027817" cy="632242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1. </a:t>
            </a:r>
            <a:r>
              <a:rPr lang="en-US" dirty="0" smtClean="0"/>
              <a:t>Weight </a:t>
            </a:r>
            <a:r>
              <a:rPr lang="en-US" dirty="0"/>
              <a:t>loss &gt; 4 kg: Loss of &gt;4 kg body weight since illness began, not related to dieting or other factors. </a:t>
            </a:r>
          </a:p>
          <a:p>
            <a:pPr algn="just"/>
            <a:r>
              <a:rPr lang="ru-RU" dirty="0" smtClean="0"/>
              <a:t>2.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/>
              <a:t>reticularis</a:t>
            </a:r>
            <a:r>
              <a:rPr lang="en-US" dirty="0"/>
              <a:t>: Mottled reticular pattern over the skin of portions of the extremities or torso. </a:t>
            </a:r>
          </a:p>
          <a:p>
            <a:pPr algn="just"/>
            <a:r>
              <a:rPr lang="ru-RU" dirty="0" smtClean="0"/>
              <a:t>3. </a:t>
            </a:r>
            <a:r>
              <a:rPr lang="en-US" dirty="0" smtClean="0"/>
              <a:t>Testicular </a:t>
            </a:r>
            <a:r>
              <a:rPr lang="en-US" dirty="0"/>
              <a:t>pain/tenderness: Pain or tenderness of the testicles, not due to infection, trauma or other causes. </a:t>
            </a:r>
          </a:p>
          <a:p>
            <a:pPr algn="just"/>
            <a:r>
              <a:rPr lang="ru-RU" dirty="0" smtClean="0"/>
              <a:t>4. </a:t>
            </a:r>
            <a:r>
              <a:rPr lang="en-US" dirty="0" err="1" smtClean="0"/>
              <a:t>Myalgias</a:t>
            </a:r>
            <a:r>
              <a:rPr lang="en-US" dirty="0"/>
              <a:t>, weakness or leg tenderness: Diffuse </a:t>
            </a:r>
            <a:r>
              <a:rPr lang="en-US" dirty="0" err="1"/>
              <a:t>myalgias</a:t>
            </a:r>
            <a:r>
              <a:rPr lang="en-US" dirty="0"/>
              <a:t> (excluding shoulder or hip girdle) or weakness of muscles or tenderness of leg muscles. </a:t>
            </a:r>
          </a:p>
          <a:p>
            <a:pPr algn="just"/>
            <a:r>
              <a:rPr lang="ru-RU" dirty="0" smtClean="0"/>
              <a:t>5. </a:t>
            </a:r>
            <a:r>
              <a:rPr lang="en-US" dirty="0" smtClean="0"/>
              <a:t>Mono- </a:t>
            </a:r>
            <a:r>
              <a:rPr lang="en-US" dirty="0"/>
              <a:t>or </a:t>
            </a:r>
            <a:r>
              <a:rPr lang="en-US" dirty="0" err="1"/>
              <a:t>polyneuropathy</a:t>
            </a:r>
            <a:r>
              <a:rPr lang="en-US" dirty="0"/>
              <a:t>: Development of </a:t>
            </a:r>
            <a:r>
              <a:rPr lang="en-US" dirty="0" err="1"/>
              <a:t>mononeuropathy</a:t>
            </a:r>
            <a:r>
              <a:rPr lang="en-US" dirty="0"/>
              <a:t>,  multiple </a:t>
            </a:r>
            <a:r>
              <a:rPr lang="en-US" dirty="0" err="1"/>
              <a:t>mononeuropathies</a:t>
            </a:r>
            <a:r>
              <a:rPr lang="en-US" dirty="0"/>
              <a:t> or </a:t>
            </a:r>
            <a:r>
              <a:rPr lang="en-US" dirty="0" err="1"/>
              <a:t>polyneuropathy</a:t>
            </a:r>
            <a:r>
              <a:rPr lang="en-US" dirty="0"/>
              <a:t>. </a:t>
            </a:r>
          </a:p>
          <a:p>
            <a:pPr algn="just"/>
            <a:r>
              <a:rPr lang="ru-RU" dirty="0" smtClean="0"/>
              <a:t>6. </a:t>
            </a:r>
            <a:r>
              <a:rPr lang="en-US" dirty="0" smtClean="0"/>
              <a:t>Diastolic </a:t>
            </a:r>
            <a:r>
              <a:rPr lang="en-US" dirty="0"/>
              <a:t>BP &gt;90 mmHg: Development of hypertension with the diastolic BP higher than 90 mmHg. </a:t>
            </a:r>
          </a:p>
          <a:p>
            <a:pPr algn="just"/>
            <a:r>
              <a:rPr lang="ru-RU" dirty="0" smtClean="0"/>
              <a:t>7. </a:t>
            </a:r>
            <a:r>
              <a:rPr lang="en-US" dirty="0" smtClean="0"/>
              <a:t>Elevated </a:t>
            </a:r>
            <a:r>
              <a:rPr lang="en-US" dirty="0"/>
              <a:t>BUN or </a:t>
            </a:r>
            <a:r>
              <a:rPr lang="en-US" dirty="0" err="1"/>
              <a:t>creatinine</a:t>
            </a:r>
            <a:r>
              <a:rPr lang="en-US" dirty="0"/>
              <a:t>: Elevation of BUN &gt;40 mg/dl or </a:t>
            </a:r>
            <a:r>
              <a:rPr lang="en-US" dirty="0" err="1"/>
              <a:t>creatinine</a:t>
            </a:r>
            <a:r>
              <a:rPr lang="en-US" dirty="0"/>
              <a:t> &gt;1.5 mg/dl, not due to dehydration or obstruction. </a:t>
            </a:r>
          </a:p>
          <a:p>
            <a:pPr algn="just"/>
            <a:r>
              <a:rPr lang="ru-RU" dirty="0" smtClean="0"/>
              <a:t>8. </a:t>
            </a:r>
            <a:r>
              <a:rPr lang="en-US" dirty="0" smtClean="0"/>
              <a:t>Hepatitis </a:t>
            </a:r>
            <a:r>
              <a:rPr lang="en-US" dirty="0"/>
              <a:t>B virus: Presence of hepatitis B surface antigen or antibody in serum. </a:t>
            </a:r>
          </a:p>
          <a:p>
            <a:pPr algn="just"/>
            <a:r>
              <a:rPr lang="ru-RU" dirty="0" smtClean="0"/>
              <a:t>9. </a:t>
            </a:r>
            <a:r>
              <a:rPr lang="en-US" dirty="0" err="1" smtClean="0"/>
              <a:t>Arteriographic</a:t>
            </a:r>
            <a:r>
              <a:rPr lang="en-US" dirty="0" smtClean="0"/>
              <a:t> </a:t>
            </a:r>
            <a:r>
              <a:rPr lang="en-US" dirty="0"/>
              <a:t>abnormality: Arteriogram showing aneurysms or occlusions of the visceral arteries, not due to arteriosclerosis, </a:t>
            </a:r>
            <a:r>
              <a:rPr lang="en-US" dirty="0" err="1"/>
              <a:t>fibromuscular</a:t>
            </a:r>
            <a:r>
              <a:rPr lang="en-US" dirty="0"/>
              <a:t> dysplasia or other non-inflammatory causes. </a:t>
            </a:r>
          </a:p>
          <a:p>
            <a:pPr algn="just"/>
            <a:r>
              <a:rPr lang="ru-RU" dirty="0" smtClean="0"/>
              <a:t>10. </a:t>
            </a:r>
            <a:r>
              <a:rPr lang="en-US" dirty="0" smtClean="0"/>
              <a:t>Biopsy </a:t>
            </a:r>
            <a:r>
              <a:rPr lang="en-US" dirty="0"/>
              <a:t>of small or medium-sized artery containing </a:t>
            </a:r>
            <a:r>
              <a:rPr lang="en-US" dirty="0" err="1"/>
              <a:t>polymorphonuclear</a:t>
            </a:r>
            <a:r>
              <a:rPr lang="en-US" dirty="0"/>
              <a:t> cells: </a:t>
            </a:r>
            <a:r>
              <a:rPr lang="en-US" dirty="0" err="1"/>
              <a:t>Histologic</a:t>
            </a:r>
            <a:r>
              <a:rPr lang="en-US" dirty="0"/>
              <a:t> changes showing the presence of granulocytes or granulocytes and mononuclear leucocytes in the artery wall.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8536" y="1600200"/>
            <a:ext cx="6949441" cy="4525963"/>
          </a:xfrm>
        </p:spPr>
        <p:txBody>
          <a:bodyPr/>
          <a:lstStyle/>
          <a:p>
            <a:pPr algn="just"/>
            <a:r>
              <a:rPr lang="en-US" dirty="0" smtClean="0"/>
              <a:t>These criteria have a reported sensitivity of 82.2% and a reported specificity of 86.6% for the classification of </a:t>
            </a:r>
            <a:r>
              <a:rPr lang="en-US" dirty="0" err="1" smtClean="0"/>
              <a:t>polyarteritis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r>
              <a:rPr lang="en-US" dirty="0" smtClean="0"/>
              <a:t> compared with other </a:t>
            </a:r>
            <a:r>
              <a:rPr lang="en-US" dirty="0" err="1" smtClean="0"/>
              <a:t>vasculitides</a:t>
            </a:r>
            <a:r>
              <a:rPr lang="en-US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Kawasaki Disease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4034" y="1600200"/>
            <a:ext cx="6949440" cy="4525963"/>
          </a:xfrm>
        </p:spPr>
        <p:txBody>
          <a:bodyPr/>
          <a:lstStyle/>
          <a:p>
            <a:pPr algn="just"/>
            <a:r>
              <a:rPr lang="en-US" dirty="0" smtClean="0"/>
              <a:t>•An acute febrile eruptive disease occurring most commonly in infants and children under 5 years of age. </a:t>
            </a:r>
            <a:endParaRPr lang="ru-RU" dirty="0" smtClean="0"/>
          </a:p>
          <a:p>
            <a:pPr algn="just"/>
            <a:r>
              <a:rPr lang="en-US" dirty="0" smtClean="0"/>
              <a:t>•</a:t>
            </a:r>
            <a:r>
              <a:rPr lang="en-US" dirty="0" err="1" smtClean="0"/>
              <a:t>Vasculitis</a:t>
            </a:r>
            <a:r>
              <a:rPr lang="en-US" dirty="0" smtClean="0"/>
              <a:t>, especially involving coronary arteries, is a serious complication.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726" y="274638"/>
            <a:ext cx="728907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Kawasaki Disease: Clinical Features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2594" y="1600200"/>
            <a:ext cx="713232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•Fever of unknown</a:t>
            </a:r>
            <a:r>
              <a:rPr lang="ru-RU" dirty="0" smtClean="0"/>
              <a:t> </a:t>
            </a:r>
            <a:r>
              <a:rPr lang="en-US" dirty="0" smtClean="0"/>
              <a:t>etiology</a:t>
            </a:r>
            <a:r>
              <a:rPr lang="ru-RU" dirty="0" smtClean="0"/>
              <a:t> </a:t>
            </a:r>
            <a:r>
              <a:rPr lang="en-US" dirty="0" smtClean="0"/>
              <a:t>lasting 5 days or more. </a:t>
            </a:r>
            <a:endParaRPr lang="ru-RU" dirty="0" smtClean="0"/>
          </a:p>
          <a:p>
            <a:r>
              <a:rPr lang="en-US" dirty="0" smtClean="0"/>
              <a:t>•Bilateral conjunctiva</a:t>
            </a:r>
            <a:r>
              <a:rPr lang="ru-RU" dirty="0" smtClean="0"/>
              <a:t> </a:t>
            </a:r>
            <a:r>
              <a:rPr lang="en-US" dirty="0" err="1" smtClean="0"/>
              <a:t>lcongestion</a:t>
            </a:r>
            <a:r>
              <a:rPr lang="en-US" dirty="0" smtClean="0"/>
              <a:t>. </a:t>
            </a:r>
            <a:endParaRPr lang="ru-RU" dirty="0" smtClean="0"/>
          </a:p>
          <a:p>
            <a:pPr algn="just"/>
            <a:r>
              <a:rPr lang="en-US" dirty="0" smtClean="0"/>
              <a:t>Dry and red lips, reddening of oral cavity. </a:t>
            </a:r>
            <a:endParaRPr lang="ru-RU" dirty="0" smtClean="0"/>
          </a:p>
          <a:p>
            <a:pPr algn="just"/>
            <a:r>
              <a:rPr lang="en-US" dirty="0" smtClean="0"/>
              <a:t>•Acute </a:t>
            </a:r>
            <a:r>
              <a:rPr lang="en-US" dirty="0" err="1" smtClean="0"/>
              <a:t>nonpurulent</a:t>
            </a:r>
            <a:r>
              <a:rPr lang="ru-RU" dirty="0" smtClean="0"/>
              <a:t> </a:t>
            </a:r>
            <a:r>
              <a:rPr lang="en-US" dirty="0" smtClean="0"/>
              <a:t>swelling of the cervical lymph nodes. </a:t>
            </a:r>
            <a:endParaRPr lang="ru-RU" dirty="0" smtClean="0"/>
          </a:p>
          <a:p>
            <a:pPr algn="just"/>
            <a:r>
              <a:rPr lang="en-US" dirty="0" smtClean="0"/>
              <a:t>•Polymorphous exanthema of the trunk without vesicles or crusts. </a:t>
            </a:r>
            <a:endParaRPr lang="ru-RU" dirty="0" smtClean="0"/>
          </a:p>
          <a:p>
            <a:pPr algn="just"/>
            <a:r>
              <a:rPr lang="en-US" dirty="0" smtClean="0"/>
              <a:t>•Red palms and soles.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4" y="326572"/>
            <a:ext cx="7926854" cy="57995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2168753"/>
            <a:ext cx="748501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Large vessel </a:t>
            </a:r>
            <a:r>
              <a:rPr lang="en-US" b="1" dirty="0" err="1" smtClean="0">
                <a:solidFill>
                  <a:srgbClr val="FF0000"/>
                </a:solidFill>
              </a:rPr>
              <a:t>vasculitis</a:t>
            </a:r>
            <a:r>
              <a:rPr lang="en-US" b="1" dirty="0" smtClean="0">
                <a:solidFill>
                  <a:srgbClr val="FF0000"/>
                </a:solidFill>
              </a:rPr>
              <a:t>: aorta and major branches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5578"/>
            <a:ext cx="8307977" cy="559058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3954"/>
            <a:ext cx="8123312" cy="551220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48" y="418012"/>
            <a:ext cx="7974791" cy="573427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6" y="274638"/>
            <a:ext cx="792915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Diagnostic Criteria for </a:t>
            </a:r>
            <a:r>
              <a:rPr lang="en-US" b="1" dirty="0" smtClean="0">
                <a:solidFill>
                  <a:srgbClr val="FF0000"/>
                </a:solidFill>
              </a:rPr>
              <a:t>Kawasaki</a:t>
            </a:r>
            <a:r>
              <a:rPr lang="en-US" b="1" dirty="0">
                <a:solidFill>
                  <a:srgbClr val="FF0000"/>
                </a:solidFill>
              </a:rPr>
              <a:t> Disease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6" y="1600200"/>
            <a:ext cx="708006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Presence of at least five of six conditions:</a:t>
            </a:r>
          </a:p>
          <a:p>
            <a:r>
              <a:rPr lang="ru-RU" dirty="0" smtClean="0"/>
              <a:t>1. </a:t>
            </a:r>
            <a:r>
              <a:rPr lang="en-US" dirty="0" smtClean="0"/>
              <a:t>Fever </a:t>
            </a:r>
            <a:r>
              <a:rPr lang="en-US" dirty="0"/>
              <a:t>for five days or more 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Bilateral </a:t>
            </a:r>
            <a:r>
              <a:rPr lang="en-US" dirty="0" err="1"/>
              <a:t>conjunctival</a:t>
            </a:r>
            <a:r>
              <a:rPr lang="en-US" dirty="0"/>
              <a:t> injection without </a:t>
            </a:r>
            <a:r>
              <a:rPr lang="en-US" dirty="0" err="1"/>
              <a:t>exudate</a:t>
            </a:r>
            <a:r>
              <a:rPr lang="en-US" dirty="0"/>
              <a:t> </a:t>
            </a:r>
          </a:p>
          <a:p>
            <a:r>
              <a:rPr lang="ru-RU" dirty="0" smtClean="0"/>
              <a:t>3. </a:t>
            </a:r>
            <a:r>
              <a:rPr lang="en-US" dirty="0" smtClean="0"/>
              <a:t>Polymorphous </a:t>
            </a:r>
            <a:r>
              <a:rPr lang="en-US" dirty="0" err="1"/>
              <a:t>exanthem</a:t>
            </a:r>
            <a:r>
              <a:rPr lang="en-US" dirty="0"/>
              <a:t> 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Changes </a:t>
            </a:r>
            <a:r>
              <a:rPr lang="en-US" dirty="0"/>
              <a:t>in lips and mouth: </a:t>
            </a:r>
          </a:p>
          <a:p>
            <a:r>
              <a:rPr lang="ru-RU" dirty="0" smtClean="0"/>
              <a:t>- </a:t>
            </a:r>
            <a:r>
              <a:rPr lang="en-US" dirty="0" smtClean="0"/>
              <a:t>Reddened</a:t>
            </a:r>
            <a:r>
              <a:rPr lang="en-US" dirty="0"/>
              <a:t>, dry, or cracked lips</a:t>
            </a:r>
          </a:p>
          <a:p>
            <a:r>
              <a:rPr lang="ru-RU" dirty="0" smtClean="0"/>
              <a:t>- </a:t>
            </a:r>
            <a:r>
              <a:rPr lang="en-US" dirty="0" smtClean="0"/>
              <a:t>Strawberry </a:t>
            </a:r>
            <a:r>
              <a:rPr lang="en-US" dirty="0"/>
              <a:t>tongue</a:t>
            </a:r>
          </a:p>
          <a:p>
            <a:pPr algn="just"/>
            <a:r>
              <a:rPr lang="ru-RU" dirty="0" smtClean="0"/>
              <a:t>- </a:t>
            </a:r>
            <a:r>
              <a:rPr lang="en-US" dirty="0" smtClean="0"/>
              <a:t>Diffuse </a:t>
            </a:r>
            <a:r>
              <a:rPr lang="en-US" dirty="0"/>
              <a:t>redness of oral or pharyngeal mucosa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7908" y="587830"/>
            <a:ext cx="7080069" cy="5538334"/>
          </a:xfrm>
        </p:spPr>
        <p:txBody>
          <a:bodyPr>
            <a:normAutofit/>
          </a:bodyPr>
          <a:lstStyle/>
          <a:p>
            <a:r>
              <a:rPr lang="ru-RU" dirty="0" smtClean="0"/>
              <a:t>5. </a:t>
            </a:r>
            <a:r>
              <a:rPr lang="en-US" dirty="0" smtClean="0"/>
              <a:t>Changes </a:t>
            </a:r>
            <a:r>
              <a:rPr lang="en-US" dirty="0"/>
              <a:t>in extremities:</a:t>
            </a:r>
          </a:p>
          <a:p>
            <a:r>
              <a:rPr lang="ru-RU" dirty="0" smtClean="0"/>
              <a:t>- </a:t>
            </a:r>
            <a:r>
              <a:rPr lang="en-US" dirty="0" smtClean="0"/>
              <a:t>Reddening </a:t>
            </a:r>
            <a:r>
              <a:rPr lang="en-US" dirty="0"/>
              <a:t>of palms or soles</a:t>
            </a:r>
          </a:p>
          <a:p>
            <a:r>
              <a:rPr lang="ru-RU" dirty="0" smtClean="0"/>
              <a:t>- </a:t>
            </a:r>
            <a:r>
              <a:rPr lang="en-US" dirty="0" err="1" smtClean="0"/>
              <a:t>Indurative</a:t>
            </a:r>
            <a:r>
              <a:rPr lang="en-US" dirty="0" smtClean="0"/>
              <a:t> </a:t>
            </a:r>
            <a:r>
              <a:rPr lang="en-US" dirty="0" err="1"/>
              <a:t>oedema</a:t>
            </a:r>
            <a:r>
              <a:rPr lang="en-US" dirty="0"/>
              <a:t> of hands or feet</a:t>
            </a:r>
          </a:p>
          <a:p>
            <a:r>
              <a:rPr lang="ru-RU" dirty="0" smtClean="0"/>
              <a:t>- </a:t>
            </a:r>
            <a:r>
              <a:rPr lang="en-US" dirty="0" smtClean="0"/>
              <a:t>Desquamation </a:t>
            </a:r>
            <a:r>
              <a:rPr lang="en-US" dirty="0"/>
              <a:t>of skin of hands, feet, and groin (in convalescence)</a:t>
            </a:r>
          </a:p>
          <a:p>
            <a:r>
              <a:rPr lang="ru-RU" dirty="0" smtClean="0"/>
              <a:t>6. </a:t>
            </a:r>
            <a:r>
              <a:rPr lang="en-US" dirty="0" smtClean="0"/>
              <a:t>Cervical </a:t>
            </a:r>
            <a:r>
              <a:rPr lang="en-US" dirty="0" err="1"/>
              <a:t>lymphadenopathy</a:t>
            </a:r>
            <a:r>
              <a:rPr lang="en-US" dirty="0"/>
              <a:t>: </a:t>
            </a:r>
          </a:p>
          <a:p>
            <a:r>
              <a:rPr lang="en-US" dirty="0"/>
              <a:t>More than 15 mm in diameter, usually unilateral, single, non-purulent, and painful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274638"/>
            <a:ext cx="738051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Exclusion of diseases with similar presentation: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2411" y="1600200"/>
            <a:ext cx="6975566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Staphylococcal infection (such as scalded skin syndrome, toxic shock syndrome)</a:t>
            </a:r>
          </a:p>
          <a:p>
            <a:r>
              <a:rPr lang="en-US" dirty="0"/>
              <a:t>Streptococcal infection (such as scarlet fever, toxic shock-like syndrome). Throat carriage of group A streptococcus does not exclude the possibility of Kawasaki disease</a:t>
            </a:r>
          </a:p>
          <a:p>
            <a:r>
              <a:rPr lang="en-US" dirty="0"/>
              <a:t>Measles and other viral </a:t>
            </a:r>
            <a:r>
              <a:rPr lang="en-US" dirty="0" err="1"/>
              <a:t>exanthems</a:t>
            </a:r>
            <a:endParaRPr lang="en-US" dirty="0"/>
          </a:p>
          <a:p>
            <a:r>
              <a:rPr lang="en-US" dirty="0" err="1"/>
              <a:t>Leptospirosis</a:t>
            </a:r>
            <a:endParaRPr lang="en-US" dirty="0"/>
          </a:p>
          <a:p>
            <a:r>
              <a:rPr lang="en-US" dirty="0" err="1"/>
              <a:t>Rickettsial</a:t>
            </a:r>
            <a:r>
              <a:rPr lang="en-US" dirty="0"/>
              <a:t> disease</a:t>
            </a:r>
          </a:p>
          <a:p>
            <a:r>
              <a:rPr lang="en-US" dirty="0"/>
              <a:t>Stevens-Johnson syndrome</a:t>
            </a:r>
          </a:p>
          <a:p>
            <a:r>
              <a:rPr lang="en-US" dirty="0"/>
              <a:t>Drug reaction</a:t>
            </a:r>
          </a:p>
          <a:p>
            <a:r>
              <a:rPr lang="en-US" dirty="0"/>
              <a:t>Juvenile rheumatoid arthritis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224" y="1267098"/>
            <a:ext cx="6949440" cy="4859066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Elevated erythrocyte sedimentation rate (ESR), anemia, and </a:t>
            </a:r>
            <a:r>
              <a:rPr lang="en-US" dirty="0" err="1"/>
              <a:t>thrombocytosis</a:t>
            </a:r>
            <a:r>
              <a:rPr lang="en-US" dirty="0"/>
              <a:t> are associated with </a:t>
            </a:r>
            <a:r>
              <a:rPr lang="en-US" dirty="0" smtClean="0"/>
              <a:t>Kawasaki</a:t>
            </a:r>
            <a:r>
              <a:rPr lang="en-US" dirty="0"/>
              <a:t> disease and can support the diagnosis. Coronary artery aneurysms, the most serious consequence of </a:t>
            </a:r>
            <a:r>
              <a:rPr lang="en-US" dirty="0" smtClean="0"/>
              <a:t>Kawasaki</a:t>
            </a:r>
            <a:r>
              <a:rPr lang="en-US" dirty="0"/>
              <a:t> disease, are seen in 20% of untreated patients, and long-term consequences include early atherosclerosis, coronary </a:t>
            </a:r>
            <a:r>
              <a:rPr lang="en-US" dirty="0" err="1"/>
              <a:t>stenosis</a:t>
            </a:r>
            <a:r>
              <a:rPr lang="en-US" dirty="0"/>
              <a:t>, and myocardial infarction.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247130"/>
            <a:ext cx="713232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edium-sized </a:t>
            </a:r>
            <a:r>
              <a:rPr lang="en-US" b="1" dirty="0" err="1" smtClean="0">
                <a:solidFill>
                  <a:srgbClr val="FF0000"/>
                </a:solidFill>
              </a:rPr>
              <a:t>vasculitis</a:t>
            </a:r>
            <a:r>
              <a:rPr lang="en-US" b="1" dirty="0" smtClean="0">
                <a:solidFill>
                  <a:srgbClr val="FF0000"/>
                </a:solidFill>
              </a:rPr>
              <a:t>: arterioles,  capillaries and </a:t>
            </a:r>
            <a:r>
              <a:rPr lang="en-US" b="1" dirty="0" err="1" smtClean="0">
                <a:solidFill>
                  <a:srgbClr val="FF0000"/>
                </a:solidFill>
              </a:rPr>
              <a:t>venules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274638"/>
            <a:ext cx="7158446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GRANULOMATOSIS WITH POLYANGIITIS </a:t>
            </a:r>
            <a:r>
              <a:rPr lang="en-US" sz="3200" b="1" dirty="0" smtClean="0">
                <a:solidFill>
                  <a:srgbClr val="FF0000"/>
                </a:solidFill>
              </a:rPr>
              <a:t>(Wegener’s </a:t>
            </a:r>
            <a:r>
              <a:rPr lang="en-US" sz="3200" b="1" dirty="0" err="1" smtClean="0">
                <a:solidFill>
                  <a:srgbClr val="FF0000"/>
                </a:solidFill>
              </a:rPr>
              <a:t>Granulomatosis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6" y="1600200"/>
            <a:ext cx="7001691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•A</a:t>
            </a:r>
            <a:r>
              <a:rPr lang="ru-RU" dirty="0" smtClean="0"/>
              <a:t> </a:t>
            </a:r>
            <a:r>
              <a:rPr lang="en-US" dirty="0" smtClean="0"/>
              <a:t>multisystem</a:t>
            </a:r>
            <a:r>
              <a:rPr lang="ru-RU" dirty="0" smtClean="0"/>
              <a:t> </a:t>
            </a:r>
            <a:r>
              <a:rPr lang="en-US" dirty="0" smtClean="0"/>
              <a:t>disease of unknown</a:t>
            </a:r>
            <a:r>
              <a:rPr lang="ru-RU" dirty="0" smtClean="0"/>
              <a:t> </a:t>
            </a:r>
            <a:r>
              <a:rPr lang="en-US" dirty="0" smtClean="0"/>
              <a:t>etiology</a:t>
            </a:r>
            <a:r>
              <a:rPr lang="ru-RU" dirty="0" smtClean="0"/>
              <a:t> </a:t>
            </a:r>
            <a:r>
              <a:rPr lang="en-US" dirty="0" smtClean="0"/>
              <a:t>with the following</a:t>
            </a:r>
            <a:r>
              <a:rPr lang="ru-RU" dirty="0" smtClean="0"/>
              <a:t> </a:t>
            </a:r>
            <a:r>
              <a:rPr lang="en-US" dirty="0" err="1" smtClean="0"/>
              <a:t>clinicopathologic</a:t>
            </a:r>
            <a:r>
              <a:rPr lang="ru-RU" dirty="0" smtClean="0"/>
              <a:t> </a:t>
            </a:r>
            <a:r>
              <a:rPr lang="en-US" dirty="0" smtClean="0"/>
              <a:t>complex: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•Necrosis,</a:t>
            </a:r>
            <a:r>
              <a:rPr lang="ru-RU" dirty="0" smtClean="0"/>
              <a:t> </a:t>
            </a:r>
            <a:r>
              <a:rPr lang="en-US" dirty="0" err="1" smtClean="0"/>
              <a:t>granulomaformation</a:t>
            </a:r>
            <a:r>
              <a:rPr lang="en-US" dirty="0" smtClean="0"/>
              <a:t> and</a:t>
            </a:r>
            <a:r>
              <a:rPr lang="ru-RU" dirty="0" smtClean="0"/>
              <a:t> </a:t>
            </a:r>
            <a:r>
              <a:rPr lang="en-US" dirty="0" err="1" smtClean="0"/>
              <a:t>vasculitis</a:t>
            </a:r>
            <a:r>
              <a:rPr lang="ru-RU" dirty="0" smtClean="0"/>
              <a:t> </a:t>
            </a:r>
            <a:r>
              <a:rPr lang="en-US" dirty="0" smtClean="0"/>
              <a:t>of the upper and lower respiratory tracts.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•</a:t>
            </a:r>
            <a:r>
              <a:rPr lang="en-US" dirty="0" err="1" smtClean="0"/>
              <a:t>Glomerulonephritis</a:t>
            </a:r>
            <a:r>
              <a:rPr lang="ru-RU" dirty="0" smtClean="0"/>
              <a:t> </a:t>
            </a:r>
            <a:r>
              <a:rPr lang="en-US" dirty="0" smtClean="0"/>
              <a:t>developing in 75% of patients. 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•Variable degrees of small and occasionally medium-sized </a:t>
            </a:r>
            <a:r>
              <a:rPr lang="en-US" dirty="0" err="1" smtClean="0"/>
              <a:t>vesse</a:t>
            </a:r>
            <a:r>
              <a:rPr lang="ru-RU" dirty="0" smtClean="0"/>
              <a:t> </a:t>
            </a:r>
            <a:r>
              <a:rPr lang="en-US" dirty="0" err="1" smtClean="0"/>
              <a:t>lvasculitis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222" y="274638"/>
            <a:ext cx="739357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Wegener’s </a:t>
            </a:r>
            <a:r>
              <a:rPr lang="en-US" b="1" dirty="0" err="1" smtClean="0">
                <a:solidFill>
                  <a:srgbClr val="FF0000"/>
                </a:solidFill>
              </a:rPr>
              <a:t>Granulomatosis</a:t>
            </a:r>
            <a:r>
              <a:rPr lang="en-US" b="1" dirty="0" smtClean="0">
                <a:solidFill>
                  <a:srgbClr val="FF0000"/>
                </a:solidFill>
              </a:rPr>
              <a:t>: Clinical features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1783" y="1600200"/>
            <a:ext cx="7093132" cy="48659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•Inflammatory destructive lesions often affect the </a:t>
            </a:r>
            <a:r>
              <a:rPr lang="en-US" dirty="0" smtClean="0">
                <a:solidFill>
                  <a:srgbClr val="FF0000"/>
                </a:solidFill>
              </a:rPr>
              <a:t>eyes,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ears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nose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throat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lungs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kidneys</a:t>
            </a:r>
            <a:r>
              <a:rPr lang="en-US" dirty="0" smtClean="0"/>
              <a:t>. Although musculoskeletal</a:t>
            </a:r>
            <a:r>
              <a:rPr lang="ru-RU" dirty="0" smtClean="0"/>
              <a:t> </a:t>
            </a:r>
            <a:r>
              <a:rPr lang="en-US" dirty="0" smtClean="0"/>
              <a:t>features are common, they tend to be </a:t>
            </a:r>
            <a:r>
              <a:rPr lang="en-US" u="sng" dirty="0" smtClean="0"/>
              <a:t>mild</a:t>
            </a:r>
            <a:r>
              <a:rPr lang="en-US" dirty="0" smtClean="0"/>
              <a:t> and not </a:t>
            </a:r>
            <a:r>
              <a:rPr lang="en-US" u="sng" dirty="0" smtClean="0"/>
              <a:t>destructive</a:t>
            </a:r>
            <a:r>
              <a:rPr lang="en-US" dirty="0" smtClean="0"/>
              <a:t>. About 25% of cases may have peripheral or central nervous system disease. </a:t>
            </a:r>
            <a:endParaRPr lang="ru-RU" dirty="0" smtClean="0"/>
          </a:p>
          <a:p>
            <a:pPr algn="just"/>
            <a:r>
              <a:rPr lang="en-US" dirty="0" smtClean="0"/>
              <a:t>•The greatest morbidity results from airway, renal, auditory and ocular disease. •Immunosuppressive therapy may be very effective, but may be associated with serious complications.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726" y="133084"/>
            <a:ext cx="7117623" cy="104722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Takayasu’s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arteritis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8537" y="1270000"/>
            <a:ext cx="6910252" cy="4906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•</a:t>
            </a:r>
            <a:r>
              <a:rPr lang="en-US" sz="3600" dirty="0" err="1" smtClean="0"/>
              <a:t>Takayasu’s</a:t>
            </a:r>
            <a:r>
              <a:rPr lang="en-US" sz="3600" dirty="0" smtClean="0"/>
              <a:t> </a:t>
            </a:r>
            <a:r>
              <a:rPr lang="en-US" sz="3600" dirty="0" err="1" smtClean="0"/>
              <a:t>arteritisis</a:t>
            </a:r>
            <a:r>
              <a:rPr lang="en-US" sz="3600" dirty="0" smtClean="0"/>
              <a:t> a chronic inflammatory disorder of unknown</a:t>
            </a:r>
            <a:r>
              <a:rPr lang="ru-RU" sz="3600" dirty="0" smtClean="0"/>
              <a:t> </a:t>
            </a:r>
            <a:r>
              <a:rPr lang="en-US" sz="3600" dirty="0" smtClean="0"/>
              <a:t>etiology primarily affecting the aorta and its major branches. </a:t>
            </a:r>
            <a:endParaRPr lang="ru-RU" sz="3600" dirty="0" smtClean="0"/>
          </a:p>
          <a:p>
            <a:pPr algn="just">
              <a:buNone/>
            </a:pPr>
            <a:endParaRPr lang="ru-RU" sz="3600" dirty="0" smtClean="0"/>
          </a:p>
          <a:p>
            <a:pPr algn="just">
              <a:buNone/>
            </a:pPr>
            <a:r>
              <a:rPr lang="en-US" sz="3600" dirty="0" smtClean="0"/>
              <a:t>•Occurs most commonly in females under 40</a:t>
            </a:r>
            <a:r>
              <a:rPr lang="ru-RU" sz="3600" dirty="0" smtClean="0"/>
              <a:t> </a:t>
            </a:r>
            <a:r>
              <a:rPr lang="en-US" sz="3600" dirty="0" smtClean="0"/>
              <a:t>years of age</a:t>
            </a:r>
            <a:endParaRPr lang="ru-RU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4" y="222069"/>
            <a:ext cx="8190412" cy="647917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6571"/>
            <a:ext cx="8608422" cy="61787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4" y="431074"/>
            <a:ext cx="8125097" cy="56950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7" y="535578"/>
            <a:ext cx="7968343" cy="559058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Criteria for the Classification of Wegener's </a:t>
            </a:r>
            <a:r>
              <a:rPr lang="en-US" b="1" dirty="0" err="1"/>
              <a:t>Granulomatosis</a:t>
            </a:r>
            <a:r>
              <a:rPr lang="en-US" b="1" dirty="0"/>
              <a:t> (WG)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9348" y="1613263"/>
            <a:ext cx="7001691" cy="52447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1. </a:t>
            </a:r>
            <a:r>
              <a:rPr lang="en-US" dirty="0" smtClean="0"/>
              <a:t>Nasal </a:t>
            </a:r>
            <a:r>
              <a:rPr lang="en-US" dirty="0"/>
              <a:t>or oral inflammation: Development of painful or painless oral ulcers or purulent or bloody nasal discharge</a:t>
            </a:r>
          </a:p>
          <a:p>
            <a:pPr algn="just"/>
            <a:r>
              <a:rPr lang="ru-RU" dirty="0" smtClean="0"/>
              <a:t>2. </a:t>
            </a:r>
            <a:r>
              <a:rPr lang="en-US" dirty="0" smtClean="0"/>
              <a:t>Abnormal </a:t>
            </a:r>
            <a:r>
              <a:rPr lang="en-US" dirty="0"/>
              <a:t>chest radiograph: Chest radiograph showing the presence of nodules, fixed infiltrates, or cavities</a:t>
            </a:r>
          </a:p>
          <a:p>
            <a:pPr algn="just"/>
            <a:r>
              <a:rPr lang="ru-RU" dirty="0" smtClean="0"/>
              <a:t>3. </a:t>
            </a:r>
            <a:r>
              <a:rPr lang="en-US" dirty="0" smtClean="0"/>
              <a:t>Urinary </a:t>
            </a:r>
            <a:r>
              <a:rPr lang="en-US" dirty="0"/>
              <a:t>sediment: </a:t>
            </a:r>
            <a:r>
              <a:rPr lang="en-US" dirty="0" err="1"/>
              <a:t>Microhematuria</a:t>
            </a:r>
            <a:r>
              <a:rPr lang="en-US" dirty="0"/>
              <a:t> (&gt;5 red blood cells per high power field) or red cell casts in urine sediment </a:t>
            </a:r>
          </a:p>
          <a:p>
            <a:pPr algn="just"/>
            <a:r>
              <a:rPr lang="ru-RU" dirty="0" smtClean="0"/>
              <a:t>4. </a:t>
            </a:r>
            <a:r>
              <a:rPr lang="en-US" dirty="0" err="1" smtClean="0"/>
              <a:t>Granulomatous</a:t>
            </a:r>
            <a:r>
              <a:rPr lang="en-US" dirty="0" smtClean="0"/>
              <a:t> </a:t>
            </a:r>
            <a:r>
              <a:rPr lang="en-US" dirty="0"/>
              <a:t>inflammation on biopsy: </a:t>
            </a:r>
            <a:r>
              <a:rPr lang="en-US" dirty="0" err="1"/>
              <a:t>Histologic</a:t>
            </a:r>
            <a:r>
              <a:rPr lang="en-US" dirty="0"/>
              <a:t> changes showing </a:t>
            </a:r>
            <a:r>
              <a:rPr lang="en-US" dirty="0" err="1"/>
              <a:t>granulomatous</a:t>
            </a:r>
            <a:r>
              <a:rPr lang="en-US" dirty="0"/>
              <a:t> inflammation within the wall of an artery or in the </a:t>
            </a:r>
            <a:r>
              <a:rPr lang="en-US" dirty="0" err="1"/>
              <a:t>perivascular</a:t>
            </a:r>
            <a:r>
              <a:rPr lang="en-US" dirty="0"/>
              <a:t> or </a:t>
            </a:r>
            <a:r>
              <a:rPr lang="en-US" dirty="0" err="1"/>
              <a:t>extravascular</a:t>
            </a:r>
            <a:r>
              <a:rPr lang="en-US" dirty="0"/>
              <a:t> area (artery or arteriole)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7908" y="1600200"/>
            <a:ext cx="7080069" cy="4525963"/>
          </a:xfrm>
        </p:spPr>
        <p:txBody>
          <a:bodyPr/>
          <a:lstStyle/>
          <a:p>
            <a:pPr algn="just"/>
            <a:r>
              <a:rPr lang="en-US" dirty="0"/>
              <a:t>For purposes of classification, a patient shall be said to have Wegener's </a:t>
            </a:r>
            <a:r>
              <a:rPr lang="en-US" dirty="0" err="1"/>
              <a:t>granulomatosis</a:t>
            </a:r>
            <a:r>
              <a:rPr lang="en-US" dirty="0"/>
              <a:t> if at least 2 of these 4 criteria are present. The presence of any 2 or more criteria yields a sensitivity of 88.2% and a specificity of 92.0% 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2" y="274638"/>
            <a:ext cx="7576457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</a:rPr>
              <a:t>EOSINOPHILIC GRANULOMATOSIS WITH POLYANGIITIS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</a:rPr>
              <a:t>Churg</a:t>
            </a:r>
            <a:r>
              <a:rPr lang="en-US" sz="2800" b="1" dirty="0" smtClean="0">
                <a:solidFill>
                  <a:srgbClr val="FF0000"/>
                </a:solidFill>
              </a:rPr>
              <a:t>-Strauss syndrome (CSS)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0" y="1018903"/>
            <a:ext cx="6975567" cy="540802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This relatively uncommon condition occurs in patients with </a:t>
            </a:r>
            <a:r>
              <a:rPr lang="en-US" dirty="0" smtClean="0">
                <a:solidFill>
                  <a:srgbClr val="FF0000"/>
                </a:solidFill>
              </a:rPr>
              <a:t>asthma</a:t>
            </a:r>
            <a:r>
              <a:rPr lang="en-US" dirty="0" smtClean="0"/>
              <a:t> or with a </a:t>
            </a:r>
            <a:r>
              <a:rPr lang="en-US" dirty="0" smtClean="0">
                <a:solidFill>
                  <a:srgbClr val="FF0000"/>
                </a:solidFill>
              </a:rPr>
              <a:t>history of allergy</a:t>
            </a:r>
            <a:r>
              <a:rPr lang="en-US" dirty="0" smtClean="0"/>
              <a:t>. </a:t>
            </a:r>
            <a:endParaRPr lang="ru-RU" dirty="0" smtClean="0"/>
          </a:p>
          <a:p>
            <a:pPr algn="just"/>
            <a:r>
              <a:rPr lang="en-US" dirty="0" smtClean="0"/>
              <a:t>It is commonly seen </a:t>
            </a:r>
            <a:r>
              <a:rPr lang="en-US" dirty="0" smtClean="0">
                <a:solidFill>
                  <a:srgbClr val="FF0000"/>
                </a:solidFill>
              </a:rPr>
              <a:t>in middle age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FF0000"/>
                </a:solidFill>
              </a:rPr>
              <a:t>men more often affected than women</a:t>
            </a:r>
            <a:r>
              <a:rPr lang="en-US" dirty="0" smtClean="0"/>
              <a:t>. </a:t>
            </a:r>
            <a:endParaRPr lang="ru-RU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Fever, malaise and weight loss are often the early manifestations. </a:t>
            </a:r>
            <a:r>
              <a:rPr lang="en-US" dirty="0" smtClean="0"/>
              <a:t>In the early stages, the </a:t>
            </a:r>
            <a:r>
              <a:rPr lang="ru-RU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allergic symptoms l</a:t>
            </a:r>
            <a:r>
              <a:rPr lang="en-US" dirty="0" smtClean="0"/>
              <a:t>ike asthma worsen; this is then followed by </a:t>
            </a:r>
            <a:r>
              <a:rPr lang="en-US" dirty="0" err="1" smtClean="0"/>
              <a:t>eosinophilia</a:t>
            </a:r>
            <a:r>
              <a:rPr lang="en-US" dirty="0" smtClean="0"/>
              <a:t> and ultimately by </a:t>
            </a:r>
            <a:r>
              <a:rPr lang="en-US" dirty="0" err="1" smtClean="0"/>
              <a:t>vasculitis</a:t>
            </a:r>
            <a:r>
              <a:rPr lang="en-US" dirty="0" smtClean="0"/>
              <a:t>. With the development of the </a:t>
            </a:r>
            <a:r>
              <a:rPr lang="en-US" dirty="0" err="1" smtClean="0"/>
              <a:t>vasculitis</a:t>
            </a:r>
            <a:r>
              <a:rPr lang="en-US" dirty="0" smtClean="0"/>
              <a:t>, the asthma may abate. </a:t>
            </a:r>
            <a:endParaRPr lang="ru-RU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Multiple </a:t>
            </a:r>
            <a:r>
              <a:rPr lang="en-US" dirty="0" err="1" smtClean="0">
                <a:solidFill>
                  <a:srgbClr val="FF0000"/>
                </a:solidFill>
              </a:rPr>
              <a:t>mononeuropathies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commonly present. </a:t>
            </a:r>
            <a:endParaRPr lang="ru-RU" dirty="0" smtClean="0"/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Cutaneous</a:t>
            </a:r>
            <a:r>
              <a:rPr lang="en-US" dirty="0" smtClean="0">
                <a:solidFill>
                  <a:srgbClr val="FF0000"/>
                </a:solidFill>
              </a:rPr>
              <a:t> manifestations </a:t>
            </a:r>
            <a:r>
              <a:rPr lang="en-US" dirty="0" smtClean="0"/>
              <a:t>may be in the form of subcutaneous </a:t>
            </a:r>
            <a:r>
              <a:rPr lang="en-US" dirty="0" smtClean="0">
                <a:solidFill>
                  <a:srgbClr val="FF0000"/>
                </a:solidFill>
              </a:rPr>
              <a:t>nodules, </a:t>
            </a:r>
            <a:r>
              <a:rPr lang="en-US" dirty="0" err="1" smtClean="0">
                <a:solidFill>
                  <a:srgbClr val="FF0000"/>
                </a:solidFill>
              </a:rPr>
              <a:t>petechiae</a:t>
            </a:r>
            <a:r>
              <a:rPr lang="en-US" dirty="0" smtClean="0">
                <a:solidFill>
                  <a:srgbClr val="FF0000"/>
                </a:solidFill>
              </a:rPr>
              <a:t>, ulcerations or </a:t>
            </a:r>
            <a:r>
              <a:rPr lang="en-US" dirty="0" err="1" smtClean="0">
                <a:solidFill>
                  <a:srgbClr val="FF0000"/>
                </a:solidFill>
              </a:rPr>
              <a:t>purpur</a:t>
            </a:r>
            <a:r>
              <a:rPr lang="en-US" dirty="0" err="1" smtClean="0"/>
              <a:t>a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Cardiac involvement </a:t>
            </a:r>
            <a:r>
              <a:rPr lang="en-US" dirty="0" smtClean="0"/>
              <a:t>is common and present as </a:t>
            </a:r>
            <a:r>
              <a:rPr lang="en-US" dirty="0" smtClean="0">
                <a:solidFill>
                  <a:srgbClr val="FF0000"/>
                </a:solidFill>
              </a:rPr>
              <a:t>congestive heart failure</a:t>
            </a:r>
            <a:r>
              <a:rPr lang="en-US" dirty="0" smtClean="0"/>
              <a:t>. </a:t>
            </a:r>
            <a:endParaRPr lang="ru-RU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Abdominal symptoms </a:t>
            </a:r>
            <a:r>
              <a:rPr lang="en-US" dirty="0" smtClean="0"/>
              <a:t>like </a:t>
            </a:r>
            <a:r>
              <a:rPr lang="en-US" dirty="0" err="1" smtClean="0">
                <a:solidFill>
                  <a:srgbClr val="FF0000"/>
                </a:solidFill>
              </a:rPr>
              <a:t>diarrhoea</a:t>
            </a:r>
            <a:r>
              <a:rPr lang="en-US" dirty="0" smtClean="0">
                <a:solidFill>
                  <a:srgbClr val="FF0000"/>
                </a:solidFill>
              </a:rPr>
              <a:t>, pain or infarction of abdominal organs</a:t>
            </a:r>
            <a:r>
              <a:rPr lang="en-US" dirty="0" smtClean="0"/>
              <a:t> are seen in a few patients. </a:t>
            </a:r>
            <a:endParaRPr lang="ru-RU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The renal involvement </a:t>
            </a:r>
            <a:r>
              <a:rPr lang="en-US" dirty="0" smtClean="0"/>
              <a:t>tends to be less severe as in PAN. 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679587"/>
            <a:ext cx="69755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ACR Criteria for the Classification of </a:t>
            </a:r>
            <a:r>
              <a:rPr lang="en-US" b="1" dirty="0" err="1"/>
              <a:t>Churg</a:t>
            </a:r>
            <a:r>
              <a:rPr lang="en-US" b="1" dirty="0"/>
              <a:t>-Strauss Syndrome (CSS)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9166" y="2390503"/>
            <a:ext cx="6714308" cy="3735660"/>
          </a:xfrm>
        </p:spPr>
        <p:txBody>
          <a:bodyPr/>
          <a:lstStyle/>
          <a:p>
            <a:pPr algn="just"/>
            <a:r>
              <a:rPr lang="en-GB" dirty="0"/>
              <a:t>American College of Rheumatology 1990 criteria for the classification of </a:t>
            </a:r>
            <a:r>
              <a:rPr lang="en-GB" dirty="0" err="1"/>
              <a:t>Churg</a:t>
            </a:r>
            <a:r>
              <a:rPr lang="en-GB" dirty="0"/>
              <a:t>-Strauss syndrome (CSS). Classified as CSS if at least four of six criteria are </a:t>
            </a:r>
            <a:r>
              <a:rPr lang="en-GB" dirty="0" smtClean="0"/>
              <a:t>present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418012"/>
            <a:ext cx="6975566" cy="628323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1. </a:t>
            </a:r>
            <a:r>
              <a:rPr lang="en-GB" dirty="0" smtClean="0"/>
              <a:t>Asthma</a:t>
            </a:r>
            <a:r>
              <a:rPr lang="en-GB" dirty="0"/>
              <a:t>: History of wheezing or diffuse high-pitched expiratory </a:t>
            </a:r>
            <a:r>
              <a:rPr lang="en-GB" dirty="0" err="1"/>
              <a:t>rhonchi</a:t>
            </a:r>
            <a:r>
              <a:rPr lang="en-GB" dirty="0"/>
              <a:t>. </a:t>
            </a:r>
          </a:p>
          <a:p>
            <a:pPr algn="just"/>
            <a:r>
              <a:rPr lang="ru-RU" dirty="0" smtClean="0"/>
              <a:t>2. </a:t>
            </a:r>
            <a:r>
              <a:rPr lang="en-GB" dirty="0" err="1" smtClean="0"/>
              <a:t>Eosinophilia</a:t>
            </a:r>
            <a:r>
              <a:rPr lang="en-GB" dirty="0"/>
              <a:t>: </a:t>
            </a:r>
            <a:r>
              <a:rPr lang="en-GB" dirty="0" err="1"/>
              <a:t>Eosinophilia</a:t>
            </a:r>
            <a:r>
              <a:rPr lang="en-GB" dirty="0"/>
              <a:t> &gt;10% on differential white blood cell count. </a:t>
            </a:r>
          </a:p>
          <a:p>
            <a:pPr algn="just"/>
            <a:r>
              <a:rPr lang="ru-RU" dirty="0" smtClean="0"/>
              <a:t>3. </a:t>
            </a:r>
            <a:r>
              <a:rPr lang="en-GB" dirty="0" smtClean="0"/>
              <a:t>Mono- </a:t>
            </a:r>
            <a:r>
              <a:rPr lang="en-GB" dirty="0"/>
              <a:t>or </a:t>
            </a:r>
            <a:r>
              <a:rPr lang="en-GB" dirty="0" err="1"/>
              <a:t>polyneuropathy</a:t>
            </a:r>
            <a:r>
              <a:rPr lang="en-GB" dirty="0"/>
              <a:t>: Development of </a:t>
            </a:r>
            <a:r>
              <a:rPr lang="en-GB" dirty="0" err="1"/>
              <a:t>mononeuropathy</a:t>
            </a:r>
            <a:r>
              <a:rPr lang="en-GB" dirty="0"/>
              <a:t>, multiple </a:t>
            </a:r>
            <a:r>
              <a:rPr lang="en-GB" dirty="0" err="1"/>
              <a:t>mononeuropathies</a:t>
            </a:r>
            <a:r>
              <a:rPr lang="en-GB" dirty="0"/>
              <a:t>, or </a:t>
            </a:r>
            <a:r>
              <a:rPr lang="en-GB" dirty="0" err="1"/>
              <a:t>polyneuropathy</a:t>
            </a:r>
            <a:r>
              <a:rPr lang="en-GB" dirty="0"/>
              <a:t> (glove/ stocking distribution) attributable to systemic </a:t>
            </a:r>
            <a:r>
              <a:rPr lang="en-GB" dirty="0" err="1"/>
              <a:t>vasculitis</a:t>
            </a:r>
            <a:r>
              <a:rPr lang="en-GB" dirty="0"/>
              <a:t>. </a:t>
            </a:r>
          </a:p>
          <a:p>
            <a:pPr algn="just"/>
            <a:r>
              <a:rPr lang="ru-RU" dirty="0" smtClean="0"/>
              <a:t>4.</a:t>
            </a:r>
            <a:r>
              <a:rPr lang="en-GB" dirty="0" smtClean="0"/>
              <a:t>Pulmonary </a:t>
            </a:r>
            <a:r>
              <a:rPr lang="en-GB" dirty="0"/>
              <a:t>infiltrates, non-fixed: Migratory or transitory pulmonary infiltrates (not including fixed infiltrates). attributable to </a:t>
            </a:r>
            <a:r>
              <a:rPr lang="en-GB" dirty="0" err="1"/>
              <a:t>vasculitis</a:t>
            </a:r>
            <a:r>
              <a:rPr lang="en-GB" dirty="0"/>
              <a:t>. </a:t>
            </a:r>
          </a:p>
          <a:p>
            <a:pPr algn="just"/>
            <a:r>
              <a:rPr lang="ru-RU" dirty="0" smtClean="0"/>
              <a:t>5. </a:t>
            </a:r>
            <a:r>
              <a:rPr lang="en-GB" dirty="0" err="1" smtClean="0"/>
              <a:t>Paranasal</a:t>
            </a:r>
            <a:r>
              <a:rPr lang="en-GB" dirty="0" smtClean="0"/>
              <a:t> </a:t>
            </a:r>
            <a:r>
              <a:rPr lang="en-GB" dirty="0"/>
              <a:t>sinus abnormality: History of acute or chronic </a:t>
            </a:r>
            <a:r>
              <a:rPr lang="en-GB" dirty="0" err="1"/>
              <a:t>paranasal</a:t>
            </a:r>
            <a:r>
              <a:rPr lang="en-GB" dirty="0"/>
              <a:t> sinus pain or tenderness or radiographic </a:t>
            </a:r>
            <a:r>
              <a:rPr lang="en-GB" dirty="0" err="1"/>
              <a:t>opacification</a:t>
            </a:r>
            <a:r>
              <a:rPr lang="en-GB" dirty="0"/>
              <a:t> of the </a:t>
            </a:r>
            <a:r>
              <a:rPr lang="en-GB" dirty="0" err="1"/>
              <a:t>paranasal</a:t>
            </a:r>
            <a:r>
              <a:rPr lang="en-GB" dirty="0"/>
              <a:t> sinuses. </a:t>
            </a:r>
          </a:p>
          <a:p>
            <a:pPr algn="just"/>
            <a:r>
              <a:rPr lang="ru-RU" dirty="0" smtClean="0"/>
              <a:t>6. </a:t>
            </a:r>
            <a:r>
              <a:rPr lang="en-GB" dirty="0" err="1" smtClean="0"/>
              <a:t>Extravascular</a:t>
            </a:r>
            <a:r>
              <a:rPr lang="en-GB" dirty="0" smtClean="0"/>
              <a:t> </a:t>
            </a:r>
            <a:r>
              <a:rPr lang="en-GB" dirty="0" err="1"/>
              <a:t>eosinophils</a:t>
            </a:r>
            <a:r>
              <a:rPr lang="en-GB" dirty="0"/>
              <a:t>: Biopsy including artery, arteriole or </a:t>
            </a:r>
            <a:r>
              <a:rPr lang="en-GB" dirty="0" err="1"/>
              <a:t>venule</a:t>
            </a:r>
            <a:r>
              <a:rPr lang="en-GB" dirty="0"/>
              <a:t> showing accumulations of </a:t>
            </a:r>
            <a:r>
              <a:rPr lang="en-GB" dirty="0" err="1"/>
              <a:t>eosinophils</a:t>
            </a:r>
            <a:r>
              <a:rPr lang="en-GB" dirty="0"/>
              <a:t> in </a:t>
            </a:r>
            <a:r>
              <a:rPr lang="en-GB" dirty="0" err="1"/>
              <a:t>extravascular</a:t>
            </a:r>
            <a:r>
              <a:rPr lang="en-GB" dirty="0"/>
              <a:t> areas.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034" y="274638"/>
            <a:ext cx="676656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Microscopic </a:t>
            </a:r>
            <a:r>
              <a:rPr lang="en-US" sz="3200" b="1" dirty="0" err="1" smtClean="0">
                <a:solidFill>
                  <a:srgbClr val="FF0000"/>
                </a:solidFill>
              </a:rPr>
              <a:t>polyangiitis</a:t>
            </a:r>
            <a:r>
              <a:rPr lang="en-US" sz="3200" b="1" dirty="0" smtClean="0">
                <a:solidFill>
                  <a:srgbClr val="FF0000"/>
                </a:solidFill>
              </a:rPr>
              <a:t> (MPA)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6" y="1136469"/>
            <a:ext cx="6910251" cy="529045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 term microscopic </a:t>
            </a:r>
            <a:r>
              <a:rPr lang="en-US" dirty="0" err="1"/>
              <a:t>polyarteritis</a:t>
            </a:r>
            <a:r>
              <a:rPr lang="en-US" dirty="0"/>
              <a:t> was introduced into the literature by </a:t>
            </a:r>
            <a:r>
              <a:rPr lang="en-US" dirty="0" err="1"/>
              <a:t>Davson</a:t>
            </a:r>
            <a:r>
              <a:rPr lang="en-US" dirty="0"/>
              <a:t> in 1948 in recognition of the presence of </a:t>
            </a:r>
            <a:r>
              <a:rPr lang="en-US" dirty="0" err="1"/>
              <a:t>glomerulonephritis</a:t>
            </a:r>
            <a:r>
              <a:rPr lang="en-US" dirty="0"/>
              <a:t> in patients with PAN. In 1992, the Chapel Hill Consensus Conference on the Nomenclature of Systemic </a:t>
            </a:r>
            <a:r>
              <a:rPr lang="en-US" dirty="0" err="1"/>
              <a:t>Vasculitis</a:t>
            </a:r>
            <a:r>
              <a:rPr lang="en-US" dirty="0"/>
              <a:t> adopted the term microscopic </a:t>
            </a:r>
            <a:r>
              <a:rPr lang="en-US" dirty="0" err="1"/>
              <a:t>polyangiitis</a:t>
            </a:r>
            <a:r>
              <a:rPr lang="en-US" dirty="0"/>
              <a:t> to connote a necrotizing </a:t>
            </a:r>
            <a:r>
              <a:rPr lang="en-US" dirty="0" err="1"/>
              <a:t>vasculitis</a:t>
            </a:r>
            <a:r>
              <a:rPr lang="en-US" dirty="0"/>
              <a:t> with few or no immune complexes affecting small vessels (capillaries, </a:t>
            </a:r>
            <a:r>
              <a:rPr lang="en-US" dirty="0" err="1"/>
              <a:t>venules</a:t>
            </a:r>
            <a:r>
              <a:rPr lang="en-US" dirty="0"/>
              <a:t>, or arterioles). </a:t>
            </a:r>
            <a:r>
              <a:rPr lang="en-US" dirty="0" err="1">
                <a:solidFill>
                  <a:srgbClr val="FF0000"/>
                </a:solidFill>
              </a:rPr>
              <a:t>Glomerulonephritis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very common in microscopic </a:t>
            </a:r>
            <a:r>
              <a:rPr lang="en-US" dirty="0" err="1"/>
              <a:t>polyangiitis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pulmonary </a:t>
            </a:r>
            <a:r>
              <a:rPr lang="en-US" dirty="0" err="1">
                <a:solidFill>
                  <a:srgbClr val="FF0000"/>
                </a:solidFill>
              </a:rPr>
              <a:t>capillaritis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often occurs. The absence of </a:t>
            </a:r>
            <a:r>
              <a:rPr lang="en-US" dirty="0" err="1"/>
              <a:t>granulomatous</a:t>
            </a:r>
            <a:r>
              <a:rPr lang="en-US" dirty="0"/>
              <a:t> inflammation in microscopic </a:t>
            </a:r>
            <a:r>
              <a:rPr lang="en-US" dirty="0" err="1"/>
              <a:t>polyangiitis</a:t>
            </a:r>
            <a:r>
              <a:rPr lang="en-US" dirty="0"/>
              <a:t> is said to differentiate it from </a:t>
            </a:r>
            <a:r>
              <a:rPr lang="en-US" dirty="0" err="1"/>
              <a:t>granulomatosis</a:t>
            </a:r>
            <a:r>
              <a:rPr lang="en-US" dirty="0"/>
              <a:t> with </a:t>
            </a:r>
            <a:r>
              <a:rPr lang="en-US" dirty="0" err="1"/>
              <a:t>polyangiitis</a:t>
            </a:r>
            <a:r>
              <a:rPr lang="en-US" dirty="0"/>
              <a:t> (Wegener’s).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48" y="198398"/>
            <a:ext cx="7052309" cy="104722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1990 Criteria of American College of Rheumatology for the Classification of </a:t>
            </a:r>
            <a:r>
              <a:rPr lang="en-US" sz="2400" b="1" dirty="0" err="1" smtClean="0"/>
              <a:t>Takayasu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Arteritis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0343"/>
            <a:ext cx="9144000" cy="40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1" y="274638"/>
            <a:ext cx="698863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Microscopic </a:t>
            </a:r>
            <a:r>
              <a:rPr lang="en-US" b="1" dirty="0" err="1" smtClean="0">
                <a:solidFill>
                  <a:srgbClr val="FF0000"/>
                </a:solidFill>
              </a:rPr>
              <a:t>polyangiitis</a:t>
            </a:r>
            <a:r>
              <a:rPr lang="en-US" b="1" dirty="0" smtClean="0">
                <a:solidFill>
                  <a:srgbClr val="FF0000"/>
                </a:solidFill>
              </a:rPr>
              <a:t> (MPA)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43" y="1600200"/>
            <a:ext cx="6544492" cy="4525963"/>
          </a:xfrm>
        </p:spPr>
        <p:txBody>
          <a:bodyPr/>
          <a:lstStyle/>
          <a:p>
            <a:r>
              <a:rPr lang="en-US" dirty="0"/>
              <a:t>The mean age of onset is ∼57 years of age, and males are slightly more frequently affected than females.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7908" y="509452"/>
            <a:ext cx="6923315" cy="56167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 </a:t>
            </a:r>
            <a:r>
              <a:rPr lang="en-US" dirty="0" err="1"/>
              <a:t>vasculitis</a:t>
            </a:r>
            <a:r>
              <a:rPr lang="en-US" dirty="0"/>
              <a:t> seen in microscopic </a:t>
            </a:r>
            <a:r>
              <a:rPr lang="en-US" dirty="0" err="1"/>
              <a:t>polyangiitis</a:t>
            </a:r>
            <a:r>
              <a:rPr lang="en-US" dirty="0"/>
              <a:t> has a predilection </a:t>
            </a:r>
            <a:r>
              <a:rPr lang="en-US" dirty="0">
                <a:solidFill>
                  <a:srgbClr val="FF0000"/>
                </a:solidFill>
              </a:rPr>
              <a:t>to involve capillaries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venules</a:t>
            </a:r>
            <a:r>
              <a:rPr lang="en-US" dirty="0"/>
              <a:t> in addition </a:t>
            </a:r>
            <a:r>
              <a:rPr lang="en-US" dirty="0">
                <a:solidFill>
                  <a:srgbClr val="FF0000"/>
                </a:solidFill>
              </a:rPr>
              <a:t>to small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medium-sized arteries</a:t>
            </a:r>
            <a:r>
              <a:rPr lang="en-US" dirty="0"/>
              <a:t>. </a:t>
            </a:r>
            <a:r>
              <a:rPr lang="en-US" dirty="0" err="1"/>
              <a:t>Immunohistochemical</a:t>
            </a:r>
            <a:r>
              <a:rPr lang="en-US" dirty="0"/>
              <a:t> staining reveals a paucity of </a:t>
            </a:r>
            <a:r>
              <a:rPr lang="en-US" dirty="0">
                <a:solidFill>
                  <a:srgbClr val="FF0000"/>
                </a:solidFill>
              </a:rPr>
              <a:t>immunoglobulin deposition in the vascular </a:t>
            </a:r>
            <a:r>
              <a:rPr lang="en-US" dirty="0"/>
              <a:t>lesion of microscopic </a:t>
            </a:r>
            <a:r>
              <a:rPr lang="en-US" dirty="0" err="1"/>
              <a:t>polyangiitis</a:t>
            </a:r>
            <a:r>
              <a:rPr lang="en-US" dirty="0"/>
              <a:t>, suggesting that </a:t>
            </a:r>
            <a:r>
              <a:rPr lang="en-US" dirty="0">
                <a:solidFill>
                  <a:srgbClr val="FF0000"/>
                </a:solidFill>
              </a:rPr>
              <a:t>immune-complex formation </a:t>
            </a:r>
            <a:r>
              <a:rPr lang="en-US" dirty="0"/>
              <a:t>does not play a role in the pathogenesis of this syndrome. </a:t>
            </a:r>
            <a:endParaRPr lang="ru-RU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renal lesion </a:t>
            </a:r>
            <a:r>
              <a:rPr lang="en-US" dirty="0"/>
              <a:t>seen in microscopic </a:t>
            </a:r>
            <a:r>
              <a:rPr lang="en-US" dirty="0" err="1"/>
              <a:t>polyangiitis</a:t>
            </a:r>
            <a:r>
              <a:rPr lang="en-US" dirty="0"/>
              <a:t> is identical to that of </a:t>
            </a:r>
            <a:r>
              <a:rPr lang="en-US" dirty="0" err="1"/>
              <a:t>granulomatosis</a:t>
            </a:r>
            <a:r>
              <a:rPr lang="en-US" dirty="0"/>
              <a:t> with </a:t>
            </a:r>
            <a:r>
              <a:rPr lang="en-US" dirty="0" err="1"/>
              <a:t>polyangiitis</a:t>
            </a:r>
            <a:r>
              <a:rPr lang="en-US" dirty="0"/>
              <a:t> (Wegener’s). Like </a:t>
            </a:r>
            <a:r>
              <a:rPr lang="en-US" dirty="0" err="1"/>
              <a:t>granulomatosis</a:t>
            </a:r>
            <a:r>
              <a:rPr lang="en-US" dirty="0"/>
              <a:t> with </a:t>
            </a:r>
            <a:r>
              <a:rPr lang="en-US" dirty="0" err="1"/>
              <a:t>polyangiitis</a:t>
            </a:r>
            <a:r>
              <a:rPr lang="en-US" dirty="0"/>
              <a:t> (Wegener’s), microscopic </a:t>
            </a:r>
            <a:r>
              <a:rPr lang="en-US" dirty="0" err="1"/>
              <a:t>polyangiitis</a:t>
            </a:r>
            <a:r>
              <a:rPr lang="en-US" dirty="0"/>
              <a:t> is highly associated with the </a:t>
            </a:r>
            <a:r>
              <a:rPr lang="en-US" dirty="0">
                <a:solidFill>
                  <a:srgbClr val="FF0000"/>
                </a:solidFill>
              </a:rPr>
              <a:t>presence of ANCA</a:t>
            </a:r>
            <a:r>
              <a:rPr lang="en-US" dirty="0"/>
              <a:t>, which may play a role in pathogenesis of this </a:t>
            </a:r>
            <a:r>
              <a:rPr lang="en-US" dirty="0" smtClean="0"/>
              <a:t>syndrome.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AND LABORATORY MANIFESTATIONS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9349" y="1600200"/>
            <a:ext cx="6844938" cy="499654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Because of its predilection to involve the small vessels, microscopic </a:t>
            </a:r>
            <a:r>
              <a:rPr lang="en-US" dirty="0" err="1"/>
              <a:t>polyangiitis</a:t>
            </a:r>
            <a:r>
              <a:rPr lang="en-US" dirty="0"/>
              <a:t> and </a:t>
            </a:r>
            <a:r>
              <a:rPr lang="en-US" dirty="0" err="1"/>
              <a:t>granulomatosis</a:t>
            </a:r>
            <a:r>
              <a:rPr lang="en-US" dirty="0"/>
              <a:t> with </a:t>
            </a:r>
            <a:r>
              <a:rPr lang="en-US" dirty="0" err="1"/>
              <a:t>polyangiitis</a:t>
            </a:r>
            <a:r>
              <a:rPr lang="en-US" dirty="0"/>
              <a:t> (Wegener’s) share similar clinical features. Disease onset may be gradual, with </a:t>
            </a:r>
            <a:r>
              <a:rPr lang="en-US" dirty="0">
                <a:solidFill>
                  <a:srgbClr val="FF0000"/>
                </a:solidFill>
              </a:rPr>
              <a:t>initial symptoms of fever, weight loss, and musculoskeletal pain</a:t>
            </a:r>
            <a:r>
              <a:rPr lang="en-US" dirty="0"/>
              <a:t>; however, it </a:t>
            </a:r>
            <a:r>
              <a:rPr lang="en-US" dirty="0">
                <a:solidFill>
                  <a:srgbClr val="FF0000"/>
                </a:solidFill>
              </a:rPr>
              <a:t>is often acute</a:t>
            </a:r>
            <a:r>
              <a:rPr lang="en-US" dirty="0"/>
              <a:t>. </a:t>
            </a:r>
            <a:r>
              <a:rPr lang="en-US" dirty="0" err="1">
                <a:solidFill>
                  <a:srgbClr val="FF0000"/>
                </a:solidFill>
              </a:rPr>
              <a:t>Glomerulonephritis</a:t>
            </a:r>
            <a:r>
              <a:rPr lang="en-US" dirty="0">
                <a:solidFill>
                  <a:srgbClr val="FF0000"/>
                </a:solidFill>
              </a:rPr>
              <a:t> occurs in at least 79% </a:t>
            </a:r>
            <a:r>
              <a:rPr lang="en-US" dirty="0"/>
              <a:t>of patients and can be rapidly progressive, leading to renal failure. </a:t>
            </a:r>
            <a:r>
              <a:rPr lang="en-US" dirty="0" err="1">
                <a:solidFill>
                  <a:srgbClr val="FF0000"/>
                </a:solidFill>
              </a:rPr>
              <a:t>Hemoptysis</a:t>
            </a:r>
            <a:r>
              <a:rPr lang="en-US" dirty="0">
                <a:solidFill>
                  <a:srgbClr val="FF0000"/>
                </a:solidFill>
              </a:rPr>
              <a:t> may be the first symptom of alveolar hemorrhage, which occurs in 12% of patients. </a:t>
            </a:r>
            <a:r>
              <a:rPr lang="en-US" dirty="0"/>
              <a:t>Other manifestations include </a:t>
            </a:r>
            <a:r>
              <a:rPr lang="en-US" dirty="0" err="1">
                <a:solidFill>
                  <a:srgbClr val="FF0000"/>
                </a:solidFill>
              </a:rPr>
              <a:t>mononeuritis</a:t>
            </a:r>
            <a:r>
              <a:rPr lang="en-US" dirty="0">
                <a:solidFill>
                  <a:srgbClr val="FF0000"/>
                </a:solidFill>
              </a:rPr>
              <a:t> multiplex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gastrointestinal tract and </a:t>
            </a:r>
            <a:r>
              <a:rPr lang="en-US" dirty="0" err="1">
                <a:solidFill>
                  <a:srgbClr val="FF0000"/>
                </a:solidFill>
              </a:rPr>
              <a:t>cutaneous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vasculitis</a:t>
            </a:r>
            <a:r>
              <a:rPr lang="en-US" dirty="0"/>
              <a:t>. Upper airway disease and </a:t>
            </a:r>
            <a:r>
              <a:rPr lang="en-US" dirty="0">
                <a:solidFill>
                  <a:srgbClr val="FF0000"/>
                </a:solidFill>
              </a:rPr>
              <a:t>pulmonary nodules </a:t>
            </a:r>
            <a:r>
              <a:rPr lang="en-US" dirty="0"/>
              <a:t>are not typically found in microscopic </a:t>
            </a:r>
            <a:r>
              <a:rPr lang="en-US" dirty="0" err="1"/>
              <a:t>polyangiitis</a:t>
            </a:r>
            <a:r>
              <a:rPr lang="en-US" dirty="0"/>
              <a:t> and, if present, suggest </a:t>
            </a:r>
            <a:r>
              <a:rPr lang="en-US" dirty="0" err="1"/>
              <a:t>granulomatosis</a:t>
            </a:r>
            <a:r>
              <a:rPr lang="en-US" dirty="0"/>
              <a:t> with </a:t>
            </a:r>
            <a:r>
              <a:rPr lang="en-US" dirty="0" err="1"/>
              <a:t>polyangiitis</a:t>
            </a:r>
            <a:r>
              <a:rPr lang="en-US" dirty="0"/>
              <a:t> (Wegener’s). Features of inflammation may be seen, </a:t>
            </a:r>
            <a:r>
              <a:rPr lang="en-US" dirty="0">
                <a:solidFill>
                  <a:srgbClr val="FF0000"/>
                </a:solidFill>
              </a:rPr>
              <a:t>including an elevated ESR, anemia, </a:t>
            </a:r>
            <a:r>
              <a:rPr lang="en-US" dirty="0" err="1">
                <a:solidFill>
                  <a:srgbClr val="FF0000"/>
                </a:solidFill>
              </a:rPr>
              <a:t>leukocytosis</a:t>
            </a:r>
            <a:r>
              <a:rPr lang="en-US" dirty="0">
                <a:solidFill>
                  <a:srgbClr val="FF0000"/>
                </a:solidFill>
              </a:rPr>
              <a:t>, and </a:t>
            </a:r>
            <a:r>
              <a:rPr lang="en-US" dirty="0" err="1">
                <a:solidFill>
                  <a:srgbClr val="FF0000"/>
                </a:solidFill>
              </a:rPr>
              <a:t>thrombocytosis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ANCA are present in 75% of patients with microscopic </a:t>
            </a:r>
            <a:r>
              <a:rPr lang="en-US" dirty="0" err="1">
                <a:solidFill>
                  <a:srgbClr val="FF0000"/>
                </a:solidFill>
              </a:rPr>
              <a:t>polyangiitis</a:t>
            </a:r>
            <a:r>
              <a:rPr lang="en-US" dirty="0"/>
              <a:t>, with </a:t>
            </a:r>
            <a:r>
              <a:rPr lang="en-US" dirty="0" err="1"/>
              <a:t>antimyeloperoxidase</a:t>
            </a:r>
            <a:r>
              <a:rPr lang="en-US" dirty="0"/>
              <a:t> antibodies being the predominant ANCA associated with this disease.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600200"/>
            <a:ext cx="6988629" cy="4525963"/>
          </a:xfrm>
        </p:spPr>
        <p:txBody>
          <a:bodyPr/>
          <a:lstStyle/>
          <a:p>
            <a:pPr algn="just"/>
            <a:r>
              <a:rPr lang="en-US" dirty="0"/>
              <a:t>The diagnosis is based on </a:t>
            </a:r>
            <a:r>
              <a:rPr lang="en-US" dirty="0" err="1">
                <a:solidFill>
                  <a:srgbClr val="FF0000"/>
                </a:solidFill>
              </a:rPr>
              <a:t>histologic</a:t>
            </a:r>
            <a:r>
              <a:rPr lang="en-US" dirty="0">
                <a:solidFill>
                  <a:srgbClr val="FF0000"/>
                </a:solidFill>
              </a:rPr>
              <a:t> evidence of </a:t>
            </a:r>
            <a:r>
              <a:rPr lang="en-US" dirty="0" err="1">
                <a:solidFill>
                  <a:srgbClr val="FF0000"/>
                </a:solidFill>
              </a:rPr>
              <a:t>vasculitis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 err="1">
                <a:solidFill>
                  <a:srgbClr val="FF0000"/>
                </a:solidFill>
              </a:rPr>
              <a:t>pauci</a:t>
            </a:r>
            <a:r>
              <a:rPr lang="en-US" dirty="0">
                <a:solidFill>
                  <a:srgbClr val="FF0000"/>
                </a:solidFill>
              </a:rPr>
              <a:t>-immune </a:t>
            </a:r>
            <a:r>
              <a:rPr lang="en-US" dirty="0" err="1">
                <a:solidFill>
                  <a:srgbClr val="FF0000"/>
                </a:solidFill>
              </a:rPr>
              <a:t>glomerulonephritis</a:t>
            </a:r>
            <a:r>
              <a:rPr lang="en-US" dirty="0"/>
              <a:t> in a patient with compatible clinical features of multisystem disease. Although microscopic </a:t>
            </a:r>
            <a:r>
              <a:rPr lang="en-US" dirty="0" err="1"/>
              <a:t>polyangiitis</a:t>
            </a:r>
            <a:r>
              <a:rPr lang="en-US" dirty="0"/>
              <a:t> is strongly </a:t>
            </a:r>
            <a:r>
              <a:rPr lang="en-US" dirty="0" err="1"/>
              <a:t>ANCAassociated</a:t>
            </a:r>
            <a:r>
              <a:rPr lang="en-US" dirty="0"/>
              <a:t>, no studies have as yet established the sensitivity and specificity of ANCA in this disease.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2299063"/>
            <a:ext cx="8229600" cy="14045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Small vessel </a:t>
            </a:r>
            <a:r>
              <a:rPr lang="en-US" b="1" dirty="0" err="1" smtClean="0">
                <a:solidFill>
                  <a:srgbClr val="FF0000"/>
                </a:solidFill>
              </a:rPr>
              <a:t>vasculitis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venules</a:t>
            </a:r>
            <a:r>
              <a:rPr lang="en-US" b="1" dirty="0" smtClean="0">
                <a:solidFill>
                  <a:srgbClr val="FF0000"/>
                </a:solidFill>
              </a:rPr>
              <a:t>, capillaries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IGA VASCULITIS (HENOCH-SCHÖNLEIN)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222" y="1600200"/>
            <a:ext cx="6923315" cy="4525963"/>
          </a:xfrm>
        </p:spPr>
        <p:txBody>
          <a:bodyPr/>
          <a:lstStyle/>
          <a:p>
            <a:pPr algn="just"/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(</a:t>
            </a:r>
            <a:r>
              <a:rPr lang="en-US" dirty="0" err="1"/>
              <a:t>Henoch-Schönlein</a:t>
            </a:r>
            <a:r>
              <a:rPr lang="en-US" dirty="0"/>
              <a:t>), also referred to as </a:t>
            </a:r>
            <a:r>
              <a:rPr lang="en-US" dirty="0" err="1"/>
              <a:t>Henoch-Schönlein</a:t>
            </a:r>
            <a:r>
              <a:rPr lang="en-US" dirty="0"/>
              <a:t> </a:t>
            </a:r>
            <a:r>
              <a:rPr lang="en-US" dirty="0" err="1"/>
              <a:t>purpura</a:t>
            </a:r>
            <a:r>
              <a:rPr lang="en-US" dirty="0"/>
              <a:t> or </a:t>
            </a:r>
            <a:r>
              <a:rPr lang="en-US" dirty="0" err="1"/>
              <a:t>anaphylactoid</a:t>
            </a:r>
            <a:r>
              <a:rPr lang="en-US" dirty="0"/>
              <a:t> </a:t>
            </a:r>
            <a:r>
              <a:rPr lang="en-US" dirty="0" err="1"/>
              <a:t>purpura</a:t>
            </a:r>
            <a:r>
              <a:rPr lang="en-US" dirty="0"/>
              <a:t>, is a small-vessel </a:t>
            </a:r>
            <a:r>
              <a:rPr lang="en-US" dirty="0" err="1"/>
              <a:t>vasculitis</a:t>
            </a:r>
            <a:r>
              <a:rPr lang="en-US" dirty="0"/>
              <a:t> characterized by </a:t>
            </a:r>
            <a:r>
              <a:rPr lang="en-US" dirty="0">
                <a:solidFill>
                  <a:srgbClr val="FF0000"/>
                </a:solidFill>
              </a:rPr>
              <a:t>palpable </a:t>
            </a:r>
            <a:r>
              <a:rPr lang="en-US" dirty="0" err="1">
                <a:solidFill>
                  <a:srgbClr val="FF0000"/>
                </a:solidFill>
              </a:rPr>
              <a:t>purpura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(most commonly distributed over the buttocks and lower extremities), </a:t>
            </a:r>
            <a:r>
              <a:rPr lang="en-US" dirty="0" err="1">
                <a:solidFill>
                  <a:srgbClr val="FF0000"/>
                </a:solidFill>
              </a:rPr>
              <a:t>arthralgias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gastrointestinal signs </a:t>
            </a:r>
            <a:r>
              <a:rPr lang="en-US" dirty="0"/>
              <a:t>and symptoms, and </a:t>
            </a:r>
            <a:r>
              <a:rPr lang="en-US" dirty="0" err="1">
                <a:solidFill>
                  <a:srgbClr val="FF0000"/>
                </a:solidFill>
              </a:rPr>
              <a:t>glomerulonephritis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INCIDENCE AND PREVALENCE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8537" y="1600200"/>
            <a:ext cx="687106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(</a:t>
            </a:r>
            <a:r>
              <a:rPr lang="en-US" dirty="0" err="1"/>
              <a:t>Henoch-Schönlein</a:t>
            </a:r>
            <a:r>
              <a:rPr lang="en-US" dirty="0"/>
              <a:t>) is usually seen in children; most patients range </a:t>
            </a:r>
            <a:r>
              <a:rPr lang="en-US" dirty="0">
                <a:solidFill>
                  <a:srgbClr val="FF0000"/>
                </a:solidFill>
              </a:rPr>
              <a:t>in age from 4 to 7 years</a:t>
            </a:r>
            <a:r>
              <a:rPr lang="en-US" dirty="0"/>
              <a:t>; however, the disease </a:t>
            </a:r>
            <a:r>
              <a:rPr lang="en-US" dirty="0">
                <a:solidFill>
                  <a:srgbClr val="FF0000"/>
                </a:solidFill>
              </a:rPr>
              <a:t>may also be seen in infants and adults</a:t>
            </a:r>
            <a:r>
              <a:rPr lang="en-US" dirty="0"/>
              <a:t>. It is not a rare disease; in one series it accounted for between 5 and 24 admissions per year at a pediatric hospital. </a:t>
            </a:r>
            <a:r>
              <a:rPr lang="en-US" dirty="0">
                <a:solidFill>
                  <a:srgbClr val="FF0000"/>
                </a:solidFill>
              </a:rPr>
              <a:t>The male-to-female ratio is 1.5:1. A seasonal variation with a peak incidence in spring has been noted.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274638"/>
            <a:ext cx="8464731" cy="1143000"/>
          </a:xfrm>
        </p:spPr>
        <p:txBody>
          <a:bodyPr/>
          <a:lstStyle/>
          <a:p>
            <a:r>
              <a:rPr lang="en-US" b="1" dirty="0"/>
              <a:t>PATHOLOGY AND PATHOGENESIS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9349" y="1600200"/>
            <a:ext cx="6805748" cy="47875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presumptive pathogenic mechanism for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(</a:t>
            </a:r>
            <a:r>
              <a:rPr lang="en-US" dirty="0" err="1"/>
              <a:t>Henoch-Schönlein</a:t>
            </a:r>
            <a:r>
              <a:rPr lang="en-US" dirty="0"/>
              <a:t>) is </a:t>
            </a:r>
            <a:r>
              <a:rPr lang="en-US" dirty="0">
                <a:solidFill>
                  <a:srgbClr val="FF0000"/>
                </a:solidFill>
              </a:rPr>
              <a:t>immune-complex deposition</a:t>
            </a:r>
            <a:r>
              <a:rPr lang="en-US" dirty="0"/>
              <a:t>. A number of inciting antigens have been suggested including upper </a:t>
            </a:r>
            <a:r>
              <a:rPr lang="en-US" dirty="0">
                <a:solidFill>
                  <a:srgbClr val="FF0000"/>
                </a:solidFill>
              </a:rPr>
              <a:t>respiratory tract infections, various drugs, foods, insect bites, and immunizations</a:t>
            </a:r>
            <a:r>
              <a:rPr lang="en-US" dirty="0"/>
              <a:t>. </a:t>
            </a:r>
            <a:r>
              <a:rPr lang="en-US" dirty="0" err="1"/>
              <a:t>IgA</a:t>
            </a:r>
            <a:r>
              <a:rPr lang="en-US" dirty="0"/>
              <a:t> is the antibody class most often seen in the immune complexes and has been demonstrated in the renal biopsies of these patients.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AND LABORATORY MANIFESTATIONS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2595" y="1600200"/>
            <a:ext cx="7067006" cy="506185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In pediatric patients, palpable </a:t>
            </a:r>
            <a:r>
              <a:rPr lang="en-US" dirty="0" err="1"/>
              <a:t>purpura</a:t>
            </a:r>
            <a:r>
              <a:rPr lang="en-US" dirty="0"/>
              <a:t> is seen in virtually all patients; most patients develop </a:t>
            </a:r>
            <a:r>
              <a:rPr lang="en-US" dirty="0" err="1">
                <a:solidFill>
                  <a:srgbClr val="FF0000"/>
                </a:solidFill>
              </a:rPr>
              <a:t>polyarthralgias</a:t>
            </a:r>
            <a:r>
              <a:rPr lang="en-US" dirty="0"/>
              <a:t> in the absence of frank arthritis. </a:t>
            </a:r>
            <a:r>
              <a:rPr lang="en-US" dirty="0">
                <a:solidFill>
                  <a:srgbClr val="FF0000"/>
                </a:solidFill>
              </a:rPr>
              <a:t>Gastrointestinal involvement</a:t>
            </a:r>
            <a:r>
              <a:rPr lang="en-US" dirty="0"/>
              <a:t>, which is seen in almost 70% of pediatric patients, is characterized by colicky abdominal pain usually associated with </a:t>
            </a:r>
            <a:r>
              <a:rPr lang="en-US" dirty="0">
                <a:solidFill>
                  <a:srgbClr val="FF0000"/>
                </a:solidFill>
              </a:rPr>
              <a:t>nausea, vomiting, diarrhea</a:t>
            </a:r>
            <a:r>
              <a:rPr lang="en-US" dirty="0"/>
              <a:t>, or constipation and is frequently accompanied by the passage of blood and mucus per rectum; bowel </a:t>
            </a:r>
            <a:r>
              <a:rPr lang="en-US" dirty="0" smtClean="0"/>
              <a:t>in tissue section </a:t>
            </a:r>
            <a:r>
              <a:rPr lang="en-US" dirty="0"/>
              <a:t>may occur. </a:t>
            </a:r>
            <a:r>
              <a:rPr lang="en-US" dirty="0">
                <a:solidFill>
                  <a:srgbClr val="FF0000"/>
                </a:solidFill>
              </a:rPr>
              <a:t>Renal involvement </a:t>
            </a:r>
            <a:r>
              <a:rPr lang="en-US" dirty="0"/>
              <a:t>occurs in 10–50% of patients and is usually characterized by mild </a:t>
            </a:r>
            <a:r>
              <a:rPr lang="en-US" dirty="0" err="1">
                <a:solidFill>
                  <a:srgbClr val="FF0000"/>
                </a:solidFill>
              </a:rPr>
              <a:t>glomerulonephritis</a:t>
            </a:r>
            <a:r>
              <a:rPr lang="en-US" dirty="0"/>
              <a:t> leading to </a:t>
            </a:r>
            <a:r>
              <a:rPr lang="en-US" dirty="0" err="1">
                <a:solidFill>
                  <a:srgbClr val="FF0000"/>
                </a:solidFill>
              </a:rPr>
              <a:t>proteinuria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microscopic </a:t>
            </a:r>
            <a:r>
              <a:rPr lang="en-US" dirty="0" err="1">
                <a:solidFill>
                  <a:srgbClr val="FF0000"/>
                </a:solidFill>
              </a:rPr>
              <a:t>hematuria</a:t>
            </a:r>
            <a:r>
              <a:rPr lang="en-US" dirty="0"/>
              <a:t>, with red blood cell casts in the majority of patients; it usually resolves spontaneously without therapy. Rarely, a progressive </a:t>
            </a:r>
            <a:r>
              <a:rPr lang="en-US" dirty="0" err="1"/>
              <a:t>glomerulonephritis</a:t>
            </a:r>
            <a:r>
              <a:rPr lang="en-US" dirty="0"/>
              <a:t> will develop.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3851" y="378824"/>
            <a:ext cx="6779624" cy="57473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In adults</a:t>
            </a:r>
            <a:r>
              <a:rPr lang="en-US" dirty="0"/>
              <a:t>, presenting symptoms are most </a:t>
            </a:r>
            <a:r>
              <a:rPr lang="en-US" dirty="0">
                <a:solidFill>
                  <a:srgbClr val="FF0000"/>
                </a:solidFill>
              </a:rPr>
              <a:t>frequently related to the skin and joints</a:t>
            </a:r>
            <a:r>
              <a:rPr lang="en-US" dirty="0"/>
              <a:t>, while initial complaints related to the gut are </a:t>
            </a:r>
            <a:r>
              <a:rPr lang="en-US" dirty="0">
                <a:solidFill>
                  <a:srgbClr val="FF0000"/>
                </a:solidFill>
              </a:rPr>
              <a:t>less common</a:t>
            </a:r>
            <a:r>
              <a:rPr lang="en-US" dirty="0"/>
              <a:t>. Although certain studies have found that </a:t>
            </a:r>
            <a:r>
              <a:rPr lang="en-US" dirty="0">
                <a:solidFill>
                  <a:srgbClr val="FF0000"/>
                </a:solidFill>
              </a:rPr>
              <a:t>renal disease </a:t>
            </a:r>
            <a:r>
              <a:rPr lang="en-US" dirty="0"/>
              <a:t>is more frequent and more severe in adults, this has not been a consistent finding. However, the course of renal disease in adults may be more insidious and thus requires close follow-up. </a:t>
            </a:r>
            <a:r>
              <a:rPr lang="en-US" dirty="0">
                <a:solidFill>
                  <a:srgbClr val="FF0000"/>
                </a:solidFill>
              </a:rPr>
              <a:t>Myocardial involvement </a:t>
            </a:r>
            <a:r>
              <a:rPr lang="en-US" dirty="0"/>
              <a:t>can occur in adults but is rare in children. Laboratory studies generally show a </a:t>
            </a:r>
            <a:r>
              <a:rPr lang="en-US" dirty="0">
                <a:solidFill>
                  <a:srgbClr val="FF0000"/>
                </a:solidFill>
              </a:rPr>
              <a:t>mild </a:t>
            </a:r>
            <a:r>
              <a:rPr lang="en-US" dirty="0" err="1">
                <a:solidFill>
                  <a:srgbClr val="FF0000"/>
                </a:solidFill>
              </a:rPr>
              <a:t>leukocytosis</a:t>
            </a:r>
            <a:r>
              <a:rPr lang="en-US" dirty="0"/>
              <a:t>, a normal platelet count, and occasionally </a:t>
            </a:r>
            <a:r>
              <a:rPr lang="en-US" dirty="0" err="1">
                <a:solidFill>
                  <a:srgbClr val="FF0000"/>
                </a:solidFill>
              </a:rPr>
              <a:t>eosinophilia</a:t>
            </a:r>
            <a:r>
              <a:rPr lang="en-US" dirty="0"/>
              <a:t>. Serum complement components are normal, 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IgA</a:t>
            </a:r>
            <a:r>
              <a:rPr lang="en-US" dirty="0">
                <a:solidFill>
                  <a:srgbClr val="FF0000"/>
                </a:solidFill>
              </a:rPr>
              <a:t> levels </a:t>
            </a:r>
            <a:r>
              <a:rPr lang="en-US" dirty="0"/>
              <a:t>are elevated in about one-half of patients.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270000"/>
            <a:ext cx="6727371" cy="4906963"/>
          </a:xfrm>
        </p:spPr>
        <p:txBody>
          <a:bodyPr/>
          <a:lstStyle/>
          <a:p>
            <a:pPr algn="just"/>
            <a:r>
              <a:rPr lang="en-US" dirty="0" smtClean="0"/>
              <a:t>For purposes of classification, a patient shall be said to have </a:t>
            </a:r>
            <a:r>
              <a:rPr lang="en-US" dirty="0" err="1" smtClean="0"/>
              <a:t>Takayasu's</a:t>
            </a:r>
            <a:r>
              <a:rPr lang="en-US" dirty="0" smtClean="0"/>
              <a:t> </a:t>
            </a:r>
            <a:r>
              <a:rPr lang="en-US" dirty="0" err="1" smtClean="0"/>
              <a:t>arteritis</a:t>
            </a:r>
            <a:r>
              <a:rPr lang="en-US" dirty="0" smtClean="0"/>
              <a:t> if at least three of these six criteria are present. The presence of any three or more criteria yields a sensitivity of 90.5% and a specificity of 97.8%. BP = blood pressure (systolic) difference between arms </a:t>
            </a: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9166" y="1600200"/>
            <a:ext cx="6701245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diagnosis of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(</a:t>
            </a:r>
            <a:r>
              <a:rPr lang="en-US" dirty="0" err="1"/>
              <a:t>Henoch-Schonlein</a:t>
            </a:r>
            <a:r>
              <a:rPr lang="en-US" dirty="0"/>
              <a:t>) is based on clinical signs and symptoms. Skin biopsy specimen can be useful in confirming </a:t>
            </a:r>
            <a:r>
              <a:rPr lang="en-US" dirty="0" err="1"/>
              <a:t>leukocytoclastic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with </a:t>
            </a:r>
            <a:r>
              <a:rPr lang="en-US" dirty="0" err="1"/>
              <a:t>IgA</a:t>
            </a:r>
            <a:r>
              <a:rPr lang="en-US" dirty="0"/>
              <a:t> and C3 deposition by </a:t>
            </a:r>
            <a:r>
              <a:rPr lang="en-US" dirty="0" err="1"/>
              <a:t>immunofluorescence</a:t>
            </a:r>
            <a:r>
              <a:rPr lang="en-US" dirty="0"/>
              <a:t>. Renal biopsy is rarely needed for diagnosis but may provide prognostic information in some patients.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31" y="666206"/>
            <a:ext cx="7171509" cy="7514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Diagnostic criteria </a:t>
            </a:r>
            <a:r>
              <a:rPr lang="en-US" b="1" dirty="0" err="1" smtClean="0">
                <a:solidFill>
                  <a:srgbClr val="FF0000"/>
                </a:solidFill>
              </a:rPr>
              <a:t>IgA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vasculitis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Henoch-Schönlein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(J.A. </a:t>
            </a:r>
            <a:r>
              <a:rPr lang="ru-RU" sz="3100" dirty="0" err="1" smtClean="0"/>
              <a:t>Miles</a:t>
            </a:r>
            <a:r>
              <a:rPr lang="en-US" sz="3100" dirty="0" smtClean="0"/>
              <a:t> et all</a:t>
            </a:r>
            <a:r>
              <a:rPr lang="ru-RU" sz="3100" dirty="0" smtClean="0"/>
              <a:t>., 1990) 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9588" y="2051050"/>
          <a:ext cx="8177212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201"/>
                <a:gridCol w="49900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Criteria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Palpable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err="1" smtClean="0"/>
                        <a:t>purpura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Slightly elevated hemorrhagic skin rashes not associated with thrombocytopenia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under 20 years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The onset of the disease falls to an age younger than 20 years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Abdominal pain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Diffuse abdominal pains that increase after ingestion, or bowel ischemia (possibly the development of intestinal bleeding)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Biopsy data: detection of granulocytes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Infiltration of granulocytes with arteriolar walls and </a:t>
                      </a:r>
                      <a:r>
                        <a:rPr lang="en-US" dirty="0" err="1" smtClean="0"/>
                        <a:t>venules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3 criteria out of </a:t>
                      </a: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274638"/>
            <a:ext cx="719763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CRYOGLOBULINEMIC VASCULITIS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5657" y="1600200"/>
            <a:ext cx="7119258" cy="49312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Cryoglobulins</a:t>
            </a:r>
            <a:r>
              <a:rPr lang="en-US" dirty="0" smtClean="0"/>
              <a:t> </a:t>
            </a:r>
            <a:r>
              <a:rPr lang="en-US" dirty="0"/>
              <a:t>are cold</a:t>
            </a:r>
            <a:r>
              <a:rPr lang="ru-RU" dirty="0"/>
              <a:t>-</a:t>
            </a:r>
            <a:r>
              <a:rPr lang="en-US" dirty="0" err="1"/>
              <a:t>precipitable</a:t>
            </a:r>
            <a:r>
              <a:rPr lang="en-US" dirty="0"/>
              <a:t> monoclonal or polyclonal </a:t>
            </a:r>
            <a:r>
              <a:rPr lang="en-US" dirty="0" err="1"/>
              <a:t>immunoglobulins</a:t>
            </a:r>
            <a:r>
              <a:rPr lang="ru-RU" dirty="0"/>
              <a:t>. </a:t>
            </a:r>
            <a:r>
              <a:rPr lang="en-US" dirty="0" err="1"/>
              <a:t>Cryoglobulinemia</a:t>
            </a:r>
            <a:r>
              <a:rPr lang="en-US" dirty="0"/>
              <a:t> may be associated with a systemic </a:t>
            </a:r>
            <a:r>
              <a:rPr lang="en-US" dirty="0" err="1"/>
              <a:t>vasculitis</a:t>
            </a:r>
            <a:r>
              <a:rPr lang="en-US" dirty="0"/>
              <a:t> characterized by </a:t>
            </a:r>
            <a:r>
              <a:rPr lang="en-US" dirty="0">
                <a:solidFill>
                  <a:srgbClr val="FF0000"/>
                </a:solidFill>
              </a:rPr>
              <a:t>palpable </a:t>
            </a:r>
            <a:r>
              <a:rPr lang="en-US" dirty="0" err="1">
                <a:solidFill>
                  <a:srgbClr val="FF0000"/>
                </a:solidFill>
              </a:rPr>
              <a:t>purpura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arthralgias</a:t>
            </a:r>
            <a:r>
              <a:rPr lang="en-US" dirty="0">
                <a:solidFill>
                  <a:srgbClr val="FF0000"/>
                </a:solidFill>
              </a:rPr>
              <a:t>, weakness, neuropathy, and </a:t>
            </a:r>
            <a:r>
              <a:rPr lang="en-US" dirty="0" err="1">
                <a:solidFill>
                  <a:srgbClr val="FF0000"/>
                </a:solidFill>
              </a:rPr>
              <a:t>glomerulonephritis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/>
              <a:t>Although this can be observed in association with a variety of underlying disorders including multiple </a:t>
            </a:r>
            <a:r>
              <a:rPr lang="en-US" dirty="0">
                <a:solidFill>
                  <a:srgbClr val="FF0000"/>
                </a:solidFill>
              </a:rPr>
              <a:t>myeloma, </a:t>
            </a:r>
            <a:r>
              <a:rPr lang="en-US" dirty="0" err="1">
                <a:solidFill>
                  <a:srgbClr val="FF0000"/>
                </a:solidFill>
              </a:rPr>
              <a:t>lymphoproliferative</a:t>
            </a:r>
            <a:r>
              <a:rPr lang="en-US" dirty="0">
                <a:solidFill>
                  <a:srgbClr val="FF0000"/>
                </a:solidFill>
              </a:rPr>
              <a:t> disorders, connective tissue diseases, infection, and liver disease</a:t>
            </a:r>
            <a:r>
              <a:rPr lang="en-US" dirty="0"/>
              <a:t>, in many instances it appeared to be idiopathic.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726" y="1600200"/>
            <a:ext cx="6688183" cy="4525963"/>
          </a:xfrm>
        </p:spPr>
        <p:txBody>
          <a:bodyPr/>
          <a:lstStyle/>
          <a:p>
            <a:pPr algn="just"/>
            <a:r>
              <a:rPr lang="en-US" dirty="0"/>
              <a:t>Since the discovery of hepatitis C, it has been established that the vast majority of patients who were considered to have essential mixed </a:t>
            </a:r>
            <a:r>
              <a:rPr lang="en-US" dirty="0" err="1"/>
              <a:t>cryoglobulinemia</a:t>
            </a:r>
            <a:r>
              <a:rPr lang="en-US" dirty="0"/>
              <a:t> have </a:t>
            </a:r>
            <a:r>
              <a:rPr lang="en-US" dirty="0" err="1"/>
              <a:t>cryoglobulinemic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related to hepatitis C infection.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274638"/>
            <a:ext cx="8373291" cy="1143000"/>
          </a:xfrm>
        </p:spPr>
        <p:txBody>
          <a:bodyPr/>
          <a:lstStyle/>
          <a:p>
            <a:r>
              <a:rPr lang="en-US" b="1" dirty="0"/>
              <a:t>PATHOLOGY AND PATHOGENESIS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9348" y="1600200"/>
            <a:ext cx="6923315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Skin biopsies in </a:t>
            </a:r>
            <a:r>
              <a:rPr lang="en-US" dirty="0" err="1"/>
              <a:t>cryoglobulinemic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reveal an inflammatory infiltrate surrounding and involving blood vessel walls, with </a:t>
            </a:r>
            <a:r>
              <a:rPr lang="en-US" dirty="0" err="1">
                <a:solidFill>
                  <a:srgbClr val="FF0000"/>
                </a:solidFill>
              </a:rPr>
              <a:t>fibrinoid</a:t>
            </a:r>
            <a:r>
              <a:rPr lang="en-US" dirty="0">
                <a:solidFill>
                  <a:srgbClr val="FF0000"/>
                </a:solidFill>
              </a:rPr>
              <a:t> necrosis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endothelial cell hyperplasia, and hemorrhage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Deposition of immunoglobulin and complement is common</a:t>
            </a:r>
            <a:r>
              <a:rPr lang="en-US" dirty="0"/>
              <a:t>. Abnormalities of uninvolved </a:t>
            </a:r>
            <a:r>
              <a:rPr lang="en-US" dirty="0">
                <a:solidFill>
                  <a:srgbClr val="FF0000"/>
                </a:solidFill>
              </a:rPr>
              <a:t>skin </a:t>
            </a:r>
            <a:r>
              <a:rPr lang="en-US" dirty="0"/>
              <a:t>including basement membrane alterations and deposits in vessel walls may be found. </a:t>
            </a:r>
            <a:r>
              <a:rPr lang="en-US" dirty="0" err="1"/>
              <a:t>Membranoproliferative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glomerulonephritis</a:t>
            </a:r>
            <a:r>
              <a:rPr lang="en-US" dirty="0"/>
              <a:t> is responsible for 80% of all renal lesions in </a:t>
            </a:r>
            <a:r>
              <a:rPr lang="en-US" dirty="0" err="1"/>
              <a:t>cryoglobulinemic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AND LABORATORY MANIFESTATIONS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2" y="1600200"/>
            <a:ext cx="7145382" cy="486591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The most common clinical manifestations of </a:t>
            </a:r>
            <a:r>
              <a:rPr lang="en-US" dirty="0" err="1"/>
              <a:t>cryoglobulinemic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 are </a:t>
            </a:r>
            <a:r>
              <a:rPr lang="en-US" dirty="0" err="1">
                <a:solidFill>
                  <a:srgbClr val="FF0000"/>
                </a:solidFill>
              </a:rPr>
              <a:t>cutaneous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vasculitis</a:t>
            </a:r>
            <a:r>
              <a:rPr lang="en-US" dirty="0">
                <a:solidFill>
                  <a:srgbClr val="FF0000"/>
                </a:solidFill>
              </a:rPr>
              <a:t>, arthritis, peripheral neuropathy, and </a:t>
            </a:r>
            <a:r>
              <a:rPr lang="en-US" dirty="0" err="1">
                <a:solidFill>
                  <a:srgbClr val="FF0000"/>
                </a:solidFill>
              </a:rPr>
              <a:t>glomerulonephritis</a:t>
            </a:r>
            <a:r>
              <a:rPr lang="en-US" dirty="0"/>
              <a:t>. Renal disease develops in 10–30% of patients. Life-threatening rapidly progressive </a:t>
            </a:r>
            <a:r>
              <a:rPr lang="en-US" dirty="0" err="1"/>
              <a:t>glomerulonephritis</a:t>
            </a:r>
            <a:r>
              <a:rPr lang="en-US" dirty="0"/>
              <a:t> or </a:t>
            </a:r>
            <a:r>
              <a:rPr lang="en-US" dirty="0" err="1"/>
              <a:t>vasculitis</a:t>
            </a:r>
            <a:r>
              <a:rPr lang="en-US" dirty="0"/>
              <a:t> of the CNS, gastrointestinal tract, or heart occurs infrequently. The presence of circulating </a:t>
            </a:r>
            <a:r>
              <a:rPr lang="en-US" dirty="0" err="1"/>
              <a:t>cryoprecipitates</a:t>
            </a:r>
            <a:r>
              <a:rPr lang="en-US" dirty="0"/>
              <a:t> is the fundamental finding in </a:t>
            </a:r>
            <a:r>
              <a:rPr lang="en-US" dirty="0" err="1"/>
              <a:t>cryoglobulinemic</a:t>
            </a:r>
            <a:r>
              <a:rPr lang="en-US" dirty="0"/>
              <a:t> </a:t>
            </a:r>
            <a:r>
              <a:rPr lang="en-US" dirty="0" err="1"/>
              <a:t>vasculitis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Rheumatoid factor </a:t>
            </a:r>
            <a:r>
              <a:rPr lang="en-US" dirty="0"/>
              <a:t>is almost always found and may be a useful clue to the disease when </a:t>
            </a:r>
            <a:r>
              <a:rPr lang="en-US" dirty="0" err="1"/>
              <a:t>cryoglobulins</a:t>
            </a:r>
            <a:r>
              <a:rPr lang="en-US" dirty="0"/>
              <a:t> are not detected. </a:t>
            </a:r>
            <a:r>
              <a:rPr lang="en-US" dirty="0" err="1">
                <a:solidFill>
                  <a:srgbClr val="FF0000"/>
                </a:solidFill>
              </a:rPr>
              <a:t>Hypocomplementemia</a:t>
            </a:r>
            <a:r>
              <a:rPr lang="en-US" dirty="0"/>
              <a:t> occurs in 90% of patients. An </a:t>
            </a:r>
            <a:r>
              <a:rPr lang="en-US" dirty="0">
                <a:solidFill>
                  <a:srgbClr val="FF0000"/>
                </a:solidFill>
              </a:rPr>
              <a:t>elevated ESR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anemia </a:t>
            </a:r>
            <a:r>
              <a:rPr lang="en-US" dirty="0"/>
              <a:t>occur frequently. Evidence for hepatitis C infection must be sought in all patients by testing for hepatitis C antibodies and hepatitis C RNA.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8" y="198587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Variable vessel </a:t>
            </a:r>
            <a:r>
              <a:rPr lang="en-US" b="1" dirty="0" err="1" smtClean="0">
                <a:solidFill>
                  <a:srgbClr val="FF0000"/>
                </a:solidFill>
              </a:rPr>
              <a:t>vasculitis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BEHÇET’S </a:t>
            </a:r>
            <a:r>
              <a:rPr lang="en-US" b="1" dirty="0" smtClean="0">
                <a:solidFill>
                  <a:srgbClr val="FF0000"/>
                </a:solidFill>
              </a:rPr>
              <a:t>DISEASE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486" y="1600200"/>
            <a:ext cx="6518365" cy="4525963"/>
          </a:xfrm>
        </p:spPr>
        <p:txBody>
          <a:bodyPr/>
          <a:lstStyle/>
          <a:p>
            <a:pPr algn="just"/>
            <a:r>
              <a:rPr lang="en-US" dirty="0" smtClean="0"/>
              <a:t>•A systemic </a:t>
            </a:r>
            <a:r>
              <a:rPr lang="en-US" dirty="0" err="1" smtClean="0"/>
              <a:t>vasculitis</a:t>
            </a:r>
            <a:r>
              <a:rPr lang="en-US" dirty="0" smtClean="0"/>
              <a:t> of unknown cause with </a:t>
            </a:r>
            <a:r>
              <a:rPr lang="en-US" dirty="0" err="1" smtClean="0"/>
              <a:t>mucocutaneous</a:t>
            </a:r>
            <a:r>
              <a:rPr lang="en-US" dirty="0" smtClean="0"/>
              <a:t> and frequent ocular and musculoskeletal involvement. </a:t>
            </a:r>
          </a:p>
          <a:p>
            <a:pPr algn="just"/>
            <a:r>
              <a:rPr lang="en-US" dirty="0" smtClean="0"/>
              <a:t>•A marked geographic distribution is characterized by highest prevalence in Turkey, Iran and Japan.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274638"/>
            <a:ext cx="7563394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Behçet’s</a:t>
            </a:r>
            <a:r>
              <a:rPr lang="en-US" b="1" dirty="0" smtClean="0"/>
              <a:t> Syndrome: Clinical features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8537" y="1600200"/>
            <a:ext cx="696250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•Recurrent oral and/or genital </a:t>
            </a:r>
            <a:r>
              <a:rPr lang="en-US" dirty="0" err="1" smtClean="0"/>
              <a:t>aphthous</a:t>
            </a:r>
            <a:r>
              <a:rPr lang="en-US" dirty="0" smtClean="0"/>
              <a:t> ulceration. </a:t>
            </a:r>
          </a:p>
          <a:p>
            <a:pPr algn="just"/>
            <a:r>
              <a:rPr lang="en-US" dirty="0" smtClean="0"/>
              <a:t>•Chronic relapsing </a:t>
            </a:r>
            <a:r>
              <a:rPr lang="en-US" dirty="0" err="1" smtClean="0"/>
              <a:t>uveitis</a:t>
            </a:r>
            <a:r>
              <a:rPr lang="en-US" dirty="0" smtClean="0"/>
              <a:t> leading to blindness in 10% of all cases. </a:t>
            </a:r>
          </a:p>
          <a:p>
            <a:pPr algn="just"/>
            <a:r>
              <a:rPr lang="en-US" dirty="0" smtClean="0"/>
              <a:t>•A variety of skin manifestations, including the ‘</a:t>
            </a:r>
            <a:r>
              <a:rPr lang="en-US" dirty="0" err="1" smtClean="0"/>
              <a:t>pathergy’phenomenon</a:t>
            </a:r>
            <a:r>
              <a:rPr lang="en-US" dirty="0" smtClean="0"/>
              <a:t>. •Musculoskeletal, neurologic, major artery and vein involvement. </a:t>
            </a:r>
          </a:p>
          <a:p>
            <a:pPr algn="just"/>
            <a:r>
              <a:rPr lang="en-US" dirty="0" smtClean="0"/>
              <a:t>•An undulating course that generally abates in intensity with the passage of time.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823" y="444138"/>
            <a:ext cx="7849056" cy="56820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224524"/>
            <a:ext cx="7209063" cy="104722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Ishikawa's Criteria for </a:t>
            </a:r>
            <a:r>
              <a:rPr lang="en-US" sz="3200" b="1" dirty="0" err="1" smtClean="0"/>
              <a:t>Takayasu's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Arteritis</a:t>
            </a:r>
            <a:r>
              <a:rPr lang="en-US" sz="3200" b="1" dirty="0" smtClean="0"/>
              <a:t> (Modified According to Sharma et al.)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8537" y="1270000"/>
            <a:ext cx="6923314" cy="558800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Three major criteria:</a:t>
            </a:r>
          </a:p>
          <a:p>
            <a:pPr algn="just"/>
            <a:r>
              <a:rPr lang="ru-RU" dirty="0" smtClean="0"/>
              <a:t>1. </a:t>
            </a:r>
            <a:r>
              <a:rPr lang="en-US" dirty="0" smtClean="0"/>
              <a:t>Left mid </a:t>
            </a:r>
            <a:r>
              <a:rPr lang="en-US" dirty="0" err="1" smtClean="0"/>
              <a:t>subclavian</a:t>
            </a:r>
            <a:r>
              <a:rPr lang="en-US" dirty="0" smtClean="0"/>
              <a:t> artery lesion: The most severe </a:t>
            </a:r>
            <a:r>
              <a:rPr lang="en-US" dirty="0" err="1" smtClean="0"/>
              <a:t>stenosis</a:t>
            </a:r>
            <a:r>
              <a:rPr lang="en-US" dirty="0" smtClean="0"/>
              <a:t> or occlusion present in the mid portion from the point 1 cm proximal to the vertebral artery orifice up to that 3 cm distal to the orifice determined by angiography</a:t>
            </a:r>
          </a:p>
          <a:p>
            <a:pPr algn="just"/>
            <a:r>
              <a:rPr lang="ru-RU" dirty="0" smtClean="0"/>
              <a:t>2. </a:t>
            </a:r>
            <a:r>
              <a:rPr lang="en-US" dirty="0" smtClean="0"/>
              <a:t>Right mid </a:t>
            </a:r>
            <a:r>
              <a:rPr lang="en-US" dirty="0" err="1" smtClean="0"/>
              <a:t>subclavian</a:t>
            </a:r>
            <a:r>
              <a:rPr lang="en-US" dirty="0" smtClean="0"/>
              <a:t> artery lesion: The most severe </a:t>
            </a:r>
            <a:r>
              <a:rPr lang="en-US" dirty="0" err="1" smtClean="0"/>
              <a:t>stenosis</a:t>
            </a:r>
            <a:r>
              <a:rPr lang="en-US" dirty="0" smtClean="0"/>
              <a:t> or occlusion present in the mid portion from the right vertebral artery orifice to the point 3 cm distal to orifice determined by angiography</a:t>
            </a:r>
          </a:p>
          <a:p>
            <a:pPr algn="just"/>
            <a:r>
              <a:rPr lang="ru-RU" dirty="0" smtClean="0"/>
              <a:t>3. </a:t>
            </a:r>
            <a:r>
              <a:rPr lang="en-US" dirty="0" smtClean="0"/>
              <a:t>Characteristic signs and symptoms of at least one month duration: These include limb </a:t>
            </a:r>
            <a:r>
              <a:rPr lang="en-US" dirty="0" err="1" smtClean="0"/>
              <a:t>claudication</a:t>
            </a:r>
            <a:r>
              <a:rPr lang="en-US" dirty="0" smtClean="0"/>
              <a:t>, </a:t>
            </a:r>
            <a:r>
              <a:rPr lang="en-US" dirty="0" err="1" smtClean="0"/>
              <a:t>pulselessness</a:t>
            </a:r>
            <a:r>
              <a:rPr lang="en-US" dirty="0" smtClean="0"/>
              <a:t> or pulse differences in limbs, an unobtainable  or significant blood pressure difference (&gt; 10 mmHg systolic blood pressure difference in limb), fever, neck pain, transient </a:t>
            </a:r>
            <a:r>
              <a:rPr lang="en-US" dirty="0" err="1" smtClean="0"/>
              <a:t>amaurosis</a:t>
            </a:r>
            <a:r>
              <a:rPr lang="en-US" dirty="0" smtClean="0"/>
              <a:t>, blurred vision, syncope, </a:t>
            </a:r>
            <a:r>
              <a:rPr lang="en-US" dirty="0" err="1" smtClean="0"/>
              <a:t>dyspnea</a:t>
            </a:r>
            <a:r>
              <a:rPr lang="en-US" dirty="0" smtClean="0"/>
              <a:t> or palpitations.</a:t>
            </a:r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11" y="522514"/>
            <a:ext cx="7699831" cy="56036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2" y="274638"/>
            <a:ext cx="757645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Criteria for the Diagnosis of </a:t>
            </a:r>
            <a:r>
              <a:rPr lang="en-US" b="1" dirty="0" err="1"/>
              <a:t>Behçet’s</a:t>
            </a:r>
            <a:r>
              <a:rPr lang="en-US" b="1" dirty="0"/>
              <a:t> Disease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8353"/>
            <a:ext cx="8948057" cy="325265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5036459"/>
            <a:ext cx="76287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/>
              <a:t>For the diagnosis to be made, a patient must have recurrent oral ulceration plus at least two of the other findings in the absence of other </a:t>
            </a:r>
            <a:r>
              <a:rPr lang="en-US" sz="2200" dirty="0" smtClean="0"/>
              <a:t>clinical explanations.</a:t>
            </a:r>
            <a:endParaRPr lang="ru-RU" sz="22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5944"/>
            <a:ext cx="8817429" cy="650530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194" y="0"/>
            <a:ext cx="8690168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77" y="302901"/>
            <a:ext cx="7065372" cy="6506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Ten minor criteria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223" y="836024"/>
            <a:ext cx="7222126" cy="602197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High ESR: Unexplained persistent high erythrocyte sedimentation rate (ESR) &gt;20 mm/h (</a:t>
            </a:r>
            <a:r>
              <a:rPr lang="en-US" dirty="0" err="1" smtClean="0"/>
              <a:t>Westergren</a:t>
            </a:r>
            <a:r>
              <a:rPr lang="en-US" dirty="0" smtClean="0"/>
              <a:t>) at diagnosis or presence of the evidence in patients history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Carotid artery tenderness: Unilateral or bilateral tenderness of common arteries on palpation. Neck muscle tender </a:t>
            </a:r>
            <a:r>
              <a:rPr lang="en-US" dirty="0" err="1" smtClean="0"/>
              <a:t>ness</a:t>
            </a:r>
            <a:r>
              <a:rPr lang="en-US" dirty="0" smtClean="0"/>
              <a:t> is unacceptable</a:t>
            </a:r>
          </a:p>
          <a:p>
            <a:r>
              <a:rPr lang="ru-RU" dirty="0" smtClean="0"/>
              <a:t>3. </a:t>
            </a:r>
            <a:r>
              <a:rPr lang="en-US" dirty="0" smtClean="0"/>
              <a:t>Hypertension: Persistent blood pressure &gt; 140/90 mmHg brachial or &gt; 160/90 mmHg </a:t>
            </a:r>
            <a:r>
              <a:rPr lang="en-US" dirty="0" err="1" smtClean="0"/>
              <a:t>popliteal</a:t>
            </a:r>
            <a:endParaRPr lang="en-US" dirty="0" smtClean="0"/>
          </a:p>
          <a:p>
            <a:r>
              <a:rPr lang="ru-RU" dirty="0" smtClean="0"/>
              <a:t>4. </a:t>
            </a:r>
            <a:r>
              <a:rPr lang="en-US" dirty="0" smtClean="0"/>
              <a:t>Aortic regurgitation or </a:t>
            </a:r>
            <a:r>
              <a:rPr lang="en-US" dirty="0" err="1" smtClean="0"/>
              <a:t>Anuloaortic</a:t>
            </a:r>
            <a:r>
              <a:rPr lang="en-US" dirty="0" smtClean="0"/>
              <a:t> </a:t>
            </a:r>
            <a:r>
              <a:rPr lang="en-US" dirty="0" err="1" smtClean="0"/>
              <a:t>ectasia</a:t>
            </a:r>
            <a:r>
              <a:rPr lang="en-US" dirty="0" smtClean="0"/>
              <a:t>: Aortic regurgitation by auscultation or Doppler echocardiography or angiography; or </a:t>
            </a:r>
            <a:r>
              <a:rPr lang="en-US" dirty="0" err="1" smtClean="0"/>
              <a:t>Anuloaortic</a:t>
            </a:r>
            <a:r>
              <a:rPr lang="en-US" dirty="0" smtClean="0"/>
              <a:t> </a:t>
            </a:r>
            <a:r>
              <a:rPr lang="en-US" dirty="0" err="1" smtClean="0"/>
              <a:t>ectasia</a:t>
            </a:r>
            <a:r>
              <a:rPr lang="en-US" dirty="0" smtClean="0"/>
              <a:t>  by angiography or two-dimensional echocardiography</a:t>
            </a:r>
          </a:p>
          <a:p>
            <a:r>
              <a:rPr lang="ru-RU" dirty="0" smtClean="0"/>
              <a:t>5. </a:t>
            </a:r>
            <a:r>
              <a:rPr lang="en-US" dirty="0" smtClean="0"/>
              <a:t>Pulmonary artery lesion: Lobar or segmental arterial occlusion or equivalent determined by angiography or perfusion </a:t>
            </a:r>
            <a:r>
              <a:rPr lang="en-US" dirty="0" err="1" smtClean="0"/>
              <a:t>scintigraphy</a:t>
            </a:r>
            <a:r>
              <a:rPr lang="en-US" dirty="0" smtClean="0"/>
              <a:t>, or presence of </a:t>
            </a:r>
            <a:r>
              <a:rPr lang="en-US" dirty="0" err="1" smtClean="0"/>
              <a:t>stenosis</a:t>
            </a:r>
            <a:r>
              <a:rPr lang="en-US" dirty="0" smtClean="0"/>
              <a:t>, aneurysm, luminal  irregularity or any combination in pulmonary trunk or in unilateral or bilateral pulmonary arteries determined by angiography.</a:t>
            </a:r>
          </a:p>
          <a:p>
            <a:r>
              <a:rPr lang="ru-RU" dirty="0" smtClean="0"/>
              <a:t>6. </a:t>
            </a:r>
            <a:r>
              <a:rPr lang="en-US" dirty="0" smtClean="0"/>
              <a:t>Left mid common carotid lesion: Presence of the most severe </a:t>
            </a:r>
            <a:r>
              <a:rPr lang="en-US" dirty="0" err="1" smtClean="0"/>
              <a:t>stenosis</a:t>
            </a:r>
            <a:r>
              <a:rPr lang="en-US" dirty="0" smtClean="0"/>
              <a:t> or occlusion in the mid portion of 5 cm in length from the point 2 cm distal to its orifice determined by angiography.</a:t>
            </a:r>
          </a:p>
          <a:p>
            <a:r>
              <a:rPr lang="ru-RU" dirty="0" smtClean="0"/>
              <a:t>7. </a:t>
            </a:r>
            <a:r>
              <a:rPr lang="en-US" dirty="0" smtClean="0"/>
              <a:t>Distal </a:t>
            </a:r>
            <a:r>
              <a:rPr lang="en-US" dirty="0" err="1" smtClean="0"/>
              <a:t>brachiocephalic</a:t>
            </a:r>
            <a:r>
              <a:rPr lang="en-US" dirty="0" smtClean="0"/>
              <a:t> trunk lesion:. Presence of the most </a:t>
            </a:r>
            <a:r>
              <a:rPr lang="en-US" dirty="0" err="1" smtClean="0"/>
              <a:t>stenosis</a:t>
            </a:r>
            <a:r>
              <a:rPr lang="en-US" dirty="0" smtClean="0"/>
              <a:t> or occlusion in the distal third determined by angiography</a:t>
            </a:r>
          </a:p>
          <a:p>
            <a:r>
              <a:rPr lang="ru-RU" dirty="0" smtClean="0"/>
              <a:t>8. </a:t>
            </a:r>
            <a:r>
              <a:rPr lang="en-US" dirty="0" smtClean="0"/>
              <a:t>Descending thoracic aorta lesion: Narrowing, dilatation or aneurysm, luminal irregularity or any combination determined by angiography: </a:t>
            </a:r>
            <a:r>
              <a:rPr lang="en-US" dirty="0" err="1" smtClean="0"/>
              <a:t>tortuosity</a:t>
            </a:r>
            <a:r>
              <a:rPr lang="en-US" dirty="0" smtClean="0"/>
              <a:t> alone is unacceptable.</a:t>
            </a:r>
          </a:p>
          <a:p>
            <a:r>
              <a:rPr lang="ru-RU" dirty="0" smtClean="0"/>
              <a:t>9. </a:t>
            </a:r>
            <a:r>
              <a:rPr lang="en-US" dirty="0" smtClean="0"/>
              <a:t>Abdominal aorta lesion: Narrowing, dilatation or aneurysm, luminal irregularity or aneurysm combination.</a:t>
            </a:r>
          </a:p>
          <a:p>
            <a:r>
              <a:rPr lang="ru-RU" dirty="0" smtClean="0"/>
              <a:t>10. </a:t>
            </a:r>
            <a:r>
              <a:rPr lang="en-US" dirty="0" smtClean="0"/>
              <a:t>Coronary artery lesion: Documented on angiography below the age of 30 years in the absence of risk factors like </a:t>
            </a:r>
            <a:r>
              <a:rPr lang="en-US" dirty="0" err="1" smtClean="0"/>
              <a:t>hyperlipidemia</a:t>
            </a:r>
            <a:r>
              <a:rPr lang="en-US" dirty="0" smtClean="0"/>
              <a:t> or diabetes mellitus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4034" y="1600200"/>
            <a:ext cx="6884126" cy="4525963"/>
          </a:xfrm>
        </p:spPr>
        <p:txBody>
          <a:bodyPr/>
          <a:lstStyle/>
          <a:p>
            <a:r>
              <a:rPr lang="en-US" dirty="0" smtClean="0"/>
              <a:t>Presence of two major or one major and two minor criteria or four minor criteria suggests a high probability of </a:t>
            </a:r>
            <a:r>
              <a:rPr lang="en-US" dirty="0" err="1" smtClean="0"/>
              <a:t>Takayasu's</a:t>
            </a:r>
            <a:r>
              <a:rPr lang="en-US" dirty="0" smtClean="0"/>
              <a:t> </a:t>
            </a:r>
            <a:r>
              <a:rPr lang="en-US" dirty="0" err="1" smtClean="0"/>
              <a:t>arteritis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3495</Words>
  <Application>Microsoft Office PowerPoint</Application>
  <PresentationFormat>Экран (4:3)</PresentationFormat>
  <Paragraphs>193</Paragraphs>
  <Slides>73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6" baseType="lpstr">
      <vt:lpstr>Arial</vt:lpstr>
      <vt:lpstr>Calibri</vt:lpstr>
      <vt:lpstr>Тема Office</vt:lpstr>
      <vt:lpstr>Презентация PowerPoint</vt:lpstr>
      <vt:lpstr>Lecture plan</vt:lpstr>
      <vt:lpstr>Large vessel vasculitis: aorta and major branches </vt:lpstr>
      <vt:lpstr>Takayasu’s arteritis</vt:lpstr>
      <vt:lpstr>1990 Criteria of American College of Rheumatology for the Classification of Takayasu Arteritis</vt:lpstr>
      <vt:lpstr>Презентация PowerPoint</vt:lpstr>
      <vt:lpstr>Ishikawa's Criteria for Takayasu's Arteritis (Modified According to Sharma et al.) </vt:lpstr>
      <vt:lpstr>Ten minor criteria</vt:lpstr>
      <vt:lpstr>Презентация PowerPoint</vt:lpstr>
      <vt:lpstr>Презентация PowerPoint</vt:lpstr>
      <vt:lpstr>Giant Cell Arteritis</vt:lpstr>
      <vt:lpstr>Giant Cell Arteritis: Clinical Features </vt:lpstr>
      <vt:lpstr>Презентация PowerPoint</vt:lpstr>
      <vt:lpstr>Презентация PowerPoint</vt:lpstr>
      <vt:lpstr>ACR Criteria for the Classification of Giant-Cell Arteritis</vt:lpstr>
      <vt:lpstr>Презентация PowerPoint</vt:lpstr>
      <vt:lpstr>Medium-sized vasculitis: medium arteries</vt:lpstr>
      <vt:lpstr>Polyarteritis Nodosa</vt:lpstr>
      <vt:lpstr>Polyarteritis Nodosa:  Clinical Features </vt:lpstr>
      <vt:lpstr>Презентация PowerPoint</vt:lpstr>
      <vt:lpstr>Презентация PowerPoint</vt:lpstr>
      <vt:lpstr>Презентация PowerPoint</vt:lpstr>
      <vt:lpstr>Презентация PowerPoint</vt:lpstr>
      <vt:lpstr>  ACR Criteria for the Classification of Polyarteritis Nodosa (PAN) </vt:lpstr>
      <vt:lpstr>Презентация PowerPoint</vt:lpstr>
      <vt:lpstr>Презентация PowerPoint</vt:lpstr>
      <vt:lpstr>Kawasaki Disease</vt:lpstr>
      <vt:lpstr>Kawasaki Disease: Clinical Features </vt:lpstr>
      <vt:lpstr>Презентация PowerPoint</vt:lpstr>
      <vt:lpstr>Презентация PowerPoint</vt:lpstr>
      <vt:lpstr>Презентация PowerPoint</vt:lpstr>
      <vt:lpstr>Презентация PowerPoint</vt:lpstr>
      <vt:lpstr>Diagnostic Criteria for Kawasaki Disease</vt:lpstr>
      <vt:lpstr>Презентация PowerPoint</vt:lpstr>
      <vt:lpstr>Exclusion of diseases with similar presentation:</vt:lpstr>
      <vt:lpstr>Презентация PowerPoint</vt:lpstr>
      <vt:lpstr>Medium-sized vasculitis: arterioles,  capillaries and venules</vt:lpstr>
      <vt:lpstr>GRANULOMATOSIS WITH POLYANGIITIS (Wegener’s Granulomatosis)</vt:lpstr>
      <vt:lpstr>Wegener’s Granulomatosis: Clinical features </vt:lpstr>
      <vt:lpstr>Презентация PowerPoint</vt:lpstr>
      <vt:lpstr>Презентация PowerPoint</vt:lpstr>
      <vt:lpstr>Презентация PowerPoint</vt:lpstr>
      <vt:lpstr>Презентация PowerPoint</vt:lpstr>
      <vt:lpstr>Criteria for the Classification of Wegener's Granulomatosis (WG)</vt:lpstr>
      <vt:lpstr>Презентация PowerPoint</vt:lpstr>
      <vt:lpstr>EOSINOPHILIC GRANULOMATOSIS WITH POLYANGIITIS (Churg-Strauss syndrome (CSS) </vt:lpstr>
      <vt:lpstr>ACR Criteria for the Classification of Churg-Strauss Syndrome (CSS)</vt:lpstr>
      <vt:lpstr>Презентация PowerPoint</vt:lpstr>
      <vt:lpstr>Microscopic polyangiitis (MPA) </vt:lpstr>
      <vt:lpstr>Microscopic polyangiitis (MPA)</vt:lpstr>
      <vt:lpstr>Презентация PowerPoint</vt:lpstr>
      <vt:lpstr>CLINICAL AND LABORATORY MANIFESTATIONS</vt:lpstr>
      <vt:lpstr>DIAGNOSIS</vt:lpstr>
      <vt:lpstr>Small vessel vasculitis: venules, capillaries</vt:lpstr>
      <vt:lpstr>IGA VASCULITIS (HENOCH-SCHÖNLEIN) </vt:lpstr>
      <vt:lpstr>INCIDENCE AND PREVALENCE </vt:lpstr>
      <vt:lpstr>PATHOLOGY AND PATHOGENESIS </vt:lpstr>
      <vt:lpstr>CLINICAL AND LABORATORY MANIFESTATIONS</vt:lpstr>
      <vt:lpstr>Презентация PowerPoint</vt:lpstr>
      <vt:lpstr>DIAGNOSIS</vt:lpstr>
      <vt:lpstr>Diagnostic criteria IgA vasculitis (Henoch-Schönlein)  (J.A. Miles et all., 1990) </vt:lpstr>
      <vt:lpstr>CRYOGLOBULINEMIC VASCULITIS </vt:lpstr>
      <vt:lpstr>Презентация PowerPoint</vt:lpstr>
      <vt:lpstr>PATHOLOGY AND PATHOGENESIS</vt:lpstr>
      <vt:lpstr>CLINICAL AND LABORATORY MANIFESTATIONS</vt:lpstr>
      <vt:lpstr>Variable vessel vasculitis</vt:lpstr>
      <vt:lpstr>BEHÇET’S DISEASE</vt:lpstr>
      <vt:lpstr>Behçet’s Syndrome: Clinical features</vt:lpstr>
      <vt:lpstr>Презентация PowerPoint</vt:lpstr>
      <vt:lpstr>Презентация PowerPoint</vt:lpstr>
      <vt:lpstr>Criteria for the Diagnosis of Behçet’s Disease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Чернышева Татьяна Викторовна</cp:lastModifiedBy>
  <cp:revision>91</cp:revision>
  <cp:lastPrinted>2019-01-15T14:09:45Z</cp:lastPrinted>
  <dcterms:created xsi:type="dcterms:W3CDTF">2016-11-18T14:12:19Z</dcterms:created>
  <dcterms:modified xsi:type="dcterms:W3CDTF">2019-01-15T14:12:45Z</dcterms:modified>
</cp:coreProperties>
</file>